
<file path=[Content_Types].xml><?xml version="1.0" encoding="utf-8"?>
<Types xmlns="http://schemas.openxmlformats.org/package/2006/content-types">
  <Default Extension="xml" ContentType="application/xml"/>
  <Default Extension="wmf" ContentType="image/x-wmf"/>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63" r:id="rId2"/>
    <p:sldId id="318" r:id="rId3"/>
    <p:sldId id="319" r:id="rId4"/>
    <p:sldId id="279" r:id="rId5"/>
    <p:sldId id="268" r:id="rId6"/>
    <p:sldId id="264" r:id="rId7"/>
    <p:sldId id="280" r:id="rId8"/>
    <p:sldId id="271" r:id="rId9"/>
    <p:sldId id="285" r:id="rId10"/>
    <p:sldId id="307" r:id="rId11"/>
    <p:sldId id="306" r:id="rId12"/>
    <p:sldId id="265" r:id="rId13"/>
    <p:sldId id="270" r:id="rId14"/>
    <p:sldId id="311" r:id="rId15"/>
    <p:sldId id="275" r:id="rId16"/>
    <p:sldId id="274" r:id="rId17"/>
    <p:sldId id="320" r:id="rId18"/>
    <p:sldId id="312" r:id="rId19"/>
    <p:sldId id="310" r:id="rId20"/>
    <p:sldId id="283" r:id="rId21"/>
    <p:sldId id="282" r:id="rId22"/>
    <p:sldId id="294" r:id="rId23"/>
    <p:sldId id="296" r:id="rId24"/>
    <p:sldId id="292" r:id="rId25"/>
    <p:sldId id="293" r:id="rId26"/>
    <p:sldId id="305" r:id="rId27"/>
    <p:sldId id="299" r:id="rId28"/>
    <p:sldId id="300" r:id="rId29"/>
    <p:sldId id="301" r:id="rId30"/>
    <p:sldId id="295" r:id="rId31"/>
    <p:sldId id="286" r:id="rId32"/>
    <p:sldId id="313" r:id="rId33"/>
    <p:sldId id="288" r:id="rId34"/>
    <p:sldId id="289" r:id="rId35"/>
    <p:sldId id="287" r:id="rId36"/>
    <p:sldId id="290" r:id="rId37"/>
    <p:sldId id="291" r:id="rId38"/>
    <p:sldId id="317" r:id="rId39"/>
    <p:sldId id="298" r:id="rId40"/>
    <p:sldId id="302" r:id="rId41"/>
    <p:sldId id="303" r:id="rId42"/>
    <p:sldId id="315" r:id="rId43"/>
    <p:sldId id="304" r:id="rId44"/>
    <p:sldId id="281" r:id="rId45"/>
    <p:sldId id="272" r:id="rId46"/>
    <p:sldId id="316" r:id="rId47"/>
    <p:sldId id="277" r:id="rId48"/>
    <p:sldId id="273" r:id="rId49"/>
    <p:sldId id="314" r:id="rId50"/>
    <p:sldId id="260" r:id="rId51"/>
    <p:sldId id="261" r:id="rId52"/>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ssandro Alpi" initials="AA"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D0EFE5"/>
    <a:srgbClr val="AAE3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56"/>
    <p:restoredTop sz="82477"/>
  </p:normalViewPr>
  <p:slideViewPr>
    <p:cSldViewPr snapToGrid="0" snapToObjects="1">
      <p:cViewPr varScale="1">
        <p:scale>
          <a:sx n="78" d="100"/>
          <a:sy n="78" d="100"/>
        </p:scale>
        <p:origin x="192" y="504"/>
      </p:cViewPr>
      <p:guideLst>
        <p:guide orient="horz" pos="2041"/>
        <p:guide pos="3629"/>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59"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17E0CE-85EC-DB47-9CEB-9A152F890DE4}" type="datetimeFigureOut">
              <a:rPr lang="en-US" smtClean="0"/>
              <a:t>11/18/17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EE4DF7-B1BD-3140-B106-A10A10EFF620}" type="slidenum">
              <a:rPr lang="en-US" smtClean="0"/>
              <a:t>‹#›</a:t>
            </a:fld>
            <a:endParaRPr lang="en-US"/>
          </a:p>
        </p:txBody>
      </p:sp>
    </p:spTree>
    <p:extLst>
      <p:ext uri="{BB962C8B-B14F-4D97-AF65-F5344CB8AC3E}">
        <p14:creationId xmlns:p14="http://schemas.microsoft.com/office/powerpoint/2010/main" val="630782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s://docs.microsoft.com/en-us/azure/cosmos-db/request-units-per-minute"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s://docs.microsoft.com/rest/api/documentdbresourceprovider/databaseaccounts#DatabaseAccounts_CreateOrUpdate"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phyr.com/posts/313-strong-consistency-models" TargetMode="External"/><Relationship Id="rId4" Type="http://schemas.openxmlformats.org/officeDocument/2006/relationships/hyperlink" Target="https://docs.microsoft.com/it-it/azure/cosmos-db/request-units" TargetMode="External"/><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Azure Cosmos DB started as “Project Florence” in 2010 to address developer pain-points faced by large scale applications inside Microsoft. Observing that the challenges of building globally distributed apps are not a problem unique to Microsoft, in 2015 we made the first generation of this technology available to Azure developers in the form of Azure </a:t>
            </a:r>
            <a:r>
              <a:rPr lang="en-US" sz="1200" b="0" i="0" kern="1200" dirty="0" err="1">
                <a:solidFill>
                  <a:schemeClr val="tx1"/>
                </a:solidFill>
                <a:effectLst/>
                <a:latin typeface="+mn-lt"/>
                <a:ea typeface="+mn-ea"/>
                <a:cs typeface="+mn-cs"/>
              </a:rPr>
              <a:t>DocumentDB</a:t>
            </a:r>
            <a:r>
              <a:rPr lang="en-US" sz="1200" b="0" i="0" kern="1200" dirty="0">
                <a:solidFill>
                  <a:schemeClr val="tx1"/>
                </a:solidFill>
                <a:effectLst/>
                <a:latin typeface="+mn-lt"/>
                <a:ea typeface="+mn-ea"/>
                <a:cs typeface="+mn-cs"/>
              </a:rPr>
              <a:t>. Since that time, we’ve added new features and introduced significant new capabilities. Azure Cosmos DB is the result. It is the next big leap in globally distributed, at scale, cloud databases. As a part of this release of Azure Cosmos DB, </a:t>
            </a:r>
            <a:r>
              <a:rPr lang="en-US" sz="1200" b="0" i="0" kern="1200" dirty="0" err="1">
                <a:solidFill>
                  <a:schemeClr val="tx1"/>
                </a:solidFill>
                <a:effectLst/>
                <a:latin typeface="+mn-lt"/>
                <a:ea typeface="+mn-ea"/>
                <a:cs typeface="+mn-cs"/>
              </a:rPr>
              <a:t>DocumentDB</a:t>
            </a:r>
            <a:r>
              <a:rPr lang="en-US" sz="1200" b="0" i="0" kern="1200" dirty="0">
                <a:solidFill>
                  <a:schemeClr val="tx1"/>
                </a:solidFill>
                <a:effectLst/>
                <a:latin typeface="+mn-lt"/>
                <a:ea typeface="+mn-ea"/>
                <a:cs typeface="+mn-cs"/>
              </a:rPr>
              <a:t> customers, with their data, are automatically Azure Cosmos DB customers. The transition is seamless and they now have access to the new breakthrough system and capabilities offered by Azure Cosmos DB.</a:t>
            </a:r>
          </a:p>
          <a:p>
            <a:pPr fontAlgn="base"/>
            <a:r>
              <a:rPr lang="en-US" sz="1200" b="0" i="0" kern="1200" dirty="0">
                <a:solidFill>
                  <a:schemeClr val="tx1"/>
                </a:solidFill>
                <a:effectLst/>
                <a:latin typeface="+mn-lt"/>
                <a:ea typeface="+mn-ea"/>
                <a:cs typeface="+mn-cs"/>
              </a:rPr>
              <a:t>In the evolution of Cosmos DB, we have added significant new capabilities since 2015 (when </a:t>
            </a:r>
            <a:r>
              <a:rPr lang="en-US" sz="1200" b="0" i="0" kern="1200" dirty="0" err="1">
                <a:solidFill>
                  <a:schemeClr val="tx1"/>
                </a:solidFill>
                <a:effectLst/>
                <a:latin typeface="+mn-lt"/>
                <a:ea typeface="+mn-ea"/>
                <a:cs typeface="+mn-cs"/>
              </a:rPr>
              <a:t>DocumentDB</a:t>
            </a:r>
            <a:r>
              <a:rPr lang="en-US" sz="1200" b="0" i="0" kern="1200" dirty="0">
                <a:solidFill>
                  <a:schemeClr val="tx1"/>
                </a:solidFill>
                <a:effectLst/>
                <a:latin typeface="+mn-lt"/>
                <a:ea typeface="+mn-ea"/>
                <a:cs typeface="+mn-cs"/>
              </a:rPr>
              <a:t> was made generally available) but only a subset of these capabilities was available in </a:t>
            </a:r>
            <a:r>
              <a:rPr lang="en-US" sz="1200" b="0" i="0" kern="1200" dirty="0" err="1">
                <a:solidFill>
                  <a:schemeClr val="tx1"/>
                </a:solidFill>
                <a:effectLst/>
                <a:latin typeface="+mn-lt"/>
                <a:ea typeface="+mn-ea"/>
                <a:cs typeface="+mn-cs"/>
              </a:rPr>
              <a:t>DocumentDB</a:t>
            </a:r>
            <a:r>
              <a:rPr lang="en-US" sz="1200" b="0" i="0" kern="1200" dirty="0">
                <a:solidFill>
                  <a:schemeClr val="tx1"/>
                </a:solidFill>
                <a:effectLst/>
                <a:latin typeface="+mn-lt"/>
                <a:ea typeface="+mn-ea"/>
                <a:cs typeface="+mn-cs"/>
              </a:rPr>
              <a:t>. These capabilities are in the areas of the core database engine as well as, global distribution, elastic scalability and industry-leading, comprehensive SLAs. Specifically, we have evolved the Cosmos DB database engine to be able to efficiently map all popular data models, type systems and APIs to the underlying data model of Cosmos DB. The developer facing manifestation of this work </a:t>
            </a:r>
            <a:r>
              <a:rPr lang="en-US" sz="1200" b="0" i="1" kern="1200" dirty="0">
                <a:solidFill>
                  <a:schemeClr val="tx1"/>
                </a:solidFill>
                <a:effectLst/>
                <a:latin typeface="+mn-lt"/>
                <a:ea typeface="+mn-ea"/>
                <a:cs typeface="+mn-cs"/>
              </a:rPr>
              <a:t>currently</a:t>
            </a:r>
            <a:r>
              <a:rPr lang="en-US" sz="1200" b="0" i="0" kern="1200" dirty="0">
                <a:solidFill>
                  <a:schemeClr val="tx1"/>
                </a:solidFill>
                <a:effectLst/>
                <a:latin typeface="+mn-lt"/>
                <a:ea typeface="+mn-ea"/>
                <a:cs typeface="+mn-cs"/>
              </a:rPr>
              <a:t> will experience it via support for Gremlin and Table Storage APIs. And this is just the beginning… We will be adding other popular APIs and newer data models over time with more advances towards performance and storage at global scale.</a:t>
            </a:r>
          </a:p>
          <a:p>
            <a:pPr fontAlgn="base"/>
            <a:r>
              <a:rPr lang="en-US" sz="1200" b="0" i="0" kern="1200" dirty="0">
                <a:solidFill>
                  <a:schemeClr val="tx1"/>
                </a:solidFill>
                <a:effectLst/>
                <a:latin typeface="+mn-lt"/>
                <a:ea typeface="+mn-ea"/>
                <a:cs typeface="+mn-cs"/>
              </a:rPr>
              <a:t>We also have extended the foundation for global and elastic scalability of throughput and storage. One of the very first manifestations of it is the RU/m (</a:t>
            </a:r>
            <a:r>
              <a:rPr lang="en-US" sz="1200" b="0" i="0" u="none" strike="noStrike" kern="1200" dirty="0">
                <a:solidFill>
                  <a:schemeClr val="tx1"/>
                </a:solidFill>
                <a:effectLst/>
                <a:latin typeface="+mn-lt"/>
                <a:ea typeface="+mn-ea"/>
                <a:cs typeface="+mn-cs"/>
                <a:hlinkClick r:id="rId3"/>
              </a:rPr>
              <a:t>https://docs.microsoft.com/en-us/azure/cosmos-db/request-units-per-minute</a:t>
            </a:r>
            <a:r>
              <a:rPr lang="en-US" sz="1200" b="0" i="0" kern="1200" dirty="0">
                <a:solidFill>
                  <a:schemeClr val="tx1"/>
                </a:solidFill>
                <a:effectLst/>
                <a:latin typeface="+mn-lt"/>
                <a:ea typeface="+mn-ea"/>
                <a:cs typeface="+mn-cs"/>
              </a:rPr>
              <a:t>) but we have more capabilities that we will be announcing in these areas. The new capabilities will help save cost for our customers for various workloads. We have made several foundational enhancements to the global distribution subsystem. One of the many developer facing manifestations of this work is the consistent prefix consistency model (making in total 5 well-defined consistency models). However, there are many more interesting capabilities we will release as they mature.</a:t>
            </a:r>
          </a:p>
          <a:p>
            <a:pPr fontAlgn="base"/>
            <a:r>
              <a:rPr lang="en-US" sz="1200" b="0" i="0" kern="1200" dirty="0">
                <a:solidFill>
                  <a:schemeClr val="tx1"/>
                </a:solidFill>
                <a:effectLst/>
                <a:latin typeface="+mn-lt"/>
                <a:ea typeface="+mn-ea"/>
                <a:cs typeface="+mn-cs"/>
              </a:rPr>
              <a:t>It is important to point out that we view Azure Cosmos DB as a constantly evolving database service. Typically, we first validate all new capabilities with the large scale applications inside Microsoft, subsequently expose them to key external customers, and finally, release them to the world.</a:t>
            </a:r>
          </a:p>
          <a:p>
            <a:pPr fontAlgn="base"/>
            <a:r>
              <a:rPr lang="en-US" sz="1200" b="0" i="0" kern="1200" dirty="0">
                <a:solidFill>
                  <a:schemeClr val="tx1"/>
                </a:solidFill>
                <a:effectLst/>
                <a:latin typeface="+mn-lt"/>
                <a:ea typeface="+mn-ea"/>
                <a:cs typeface="+mn-cs"/>
              </a:rPr>
              <a:t>It is also important to point out that </a:t>
            </a:r>
            <a:r>
              <a:rPr lang="en-US" sz="1200" b="0" i="0" kern="1200" dirty="0" err="1">
                <a:solidFill>
                  <a:schemeClr val="tx1"/>
                </a:solidFill>
                <a:effectLst/>
                <a:latin typeface="+mn-lt"/>
                <a:ea typeface="+mn-ea"/>
                <a:cs typeface="+mn-cs"/>
              </a:rPr>
              <a:t>DocumentDB’s</a:t>
            </a:r>
            <a:r>
              <a:rPr lang="en-US" sz="1200" b="0" i="0" kern="1200" dirty="0">
                <a:solidFill>
                  <a:schemeClr val="tx1"/>
                </a:solidFill>
                <a:effectLst/>
                <a:latin typeface="+mn-lt"/>
                <a:ea typeface="+mn-ea"/>
                <a:cs typeface="+mn-cs"/>
              </a:rPr>
              <a:t> SQL dialect has always been just one of the many APIs that the underlying Cosmos DB was capable of supporting. As a developer using a fully managed service like Cosmos DB, the only interface to the service is the APIs exposed by the service. To that end, nothing really changes for a </a:t>
            </a:r>
            <a:r>
              <a:rPr lang="en-US" sz="1200" b="0" i="0" kern="1200" dirty="0" err="1">
                <a:solidFill>
                  <a:schemeClr val="tx1"/>
                </a:solidFill>
                <a:effectLst/>
                <a:latin typeface="+mn-lt"/>
                <a:ea typeface="+mn-ea"/>
                <a:cs typeface="+mn-cs"/>
              </a:rPr>
              <a:t>DocumentDB</a:t>
            </a:r>
            <a:r>
              <a:rPr lang="en-US" sz="1200" b="0" i="0" kern="1200" dirty="0">
                <a:solidFill>
                  <a:schemeClr val="tx1"/>
                </a:solidFill>
                <a:effectLst/>
                <a:latin typeface="+mn-lt"/>
                <a:ea typeface="+mn-ea"/>
                <a:cs typeface="+mn-cs"/>
              </a:rPr>
              <a:t> customer. Cosmos DB offers the exactly the same SQL API that </a:t>
            </a:r>
            <a:r>
              <a:rPr lang="en-US" sz="1200" b="0" i="0" kern="1200" dirty="0" err="1">
                <a:solidFill>
                  <a:schemeClr val="tx1"/>
                </a:solidFill>
                <a:effectLst/>
                <a:latin typeface="+mn-lt"/>
                <a:ea typeface="+mn-ea"/>
                <a:cs typeface="+mn-cs"/>
              </a:rPr>
              <a:t>DocumentDB</a:t>
            </a:r>
            <a:r>
              <a:rPr lang="en-US" sz="1200" b="0" i="0" kern="1200" dirty="0">
                <a:solidFill>
                  <a:schemeClr val="tx1"/>
                </a:solidFill>
                <a:effectLst/>
                <a:latin typeface="+mn-lt"/>
                <a:ea typeface="+mn-ea"/>
                <a:cs typeface="+mn-cs"/>
              </a:rPr>
              <a:t> did. However, now (and in the future) you can get access to other capabilities which were previously not accessible.</a:t>
            </a:r>
          </a:p>
          <a:p>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6</a:t>
            </a:fld>
            <a:endParaRPr lang="en-US"/>
          </a:p>
        </p:txBody>
      </p:sp>
    </p:spTree>
    <p:extLst>
      <p:ext uri="{BB962C8B-B14F-4D97-AF65-F5344CB8AC3E}">
        <p14:creationId xmlns:p14="http://schemas.microsoft.com/office/powerpoint/2010/main" val="355439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23</a:t>
            </a:fld>
            <a:endParaRPr lang="en-US"/>
          </a:p>
        </p:txBody>
      </p:sp>
    </p:spTree>
    <p:extLst>
      <p:ext uri="{BB962C8B-B14F-4D97-AF65-F5344CB8AC3E}">
        <p14:creationId xmlns:p14="http://schemas.microsoft.com/office/powerpoint/2010/main" val="2082640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24</a:t>
            </a:fld>
            <a:endParaRPr lang="en-US"/>
          </a:p>
        </p:txBody>
      </p:sp>
    </p:spTree>
    <p:extLst>
      <p:ext uri="{BB962C8B-B14F-4D97-AF65-F5344CB8AC3E}">
        <p14:creationId xmlns:p14="http://schemas.microsoft.com/office/powerpoint/2010/main" val="2006383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25</a:t>
            </a:fld>
            <a:endParaRPr lang="en-US"/>
          </a:p>
        </p:txBody>
      </p:sp>
    </p:spTree>
    <p:extLst>
      <p:ext uri="{BB962C8B-B14F-4D97-AF65-F5344CB8AC3E}">
        <p14:creationId xmlns:p14="http://schemas.microsoft.com/office/powerpoint/2010/main" val="508000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26</a:t>
            </a:fld>
            <a:endParaRPr lang="en-US"/>
          </a:p>
        </p:txBody>
      </p:sp>
    </p:spTree>
    <p:extLst>
      <p:ext uri="{BB962C8B-B14F-4D97-AF65-F5344CB8AC3E}">
        <p14:creationId xmlns:p14="http://schemas.microsoft.com/office/powerpoint/2010/main" val="2108836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28</a:t>
            </a:fld>
            <a:endParaRPr lang="en-US"/>
          </a:p>
        </p:txBody>
      </p:sp>
    </p:spTree>
    <p:extLst>
      <p:ext uri="{BB962C8B-B14F-4D97-AF65-F5344CB8AC3E}">
        <p14:creationId xmlns:p14="http://schemas.microsoft.com/office/powerpoint/2010/main" val="154886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29</a:t>
            </a:fld>
            <a:endParaRPr lang="en-US"/>
          </a:p>
        </p:txBody>
      </p:sp>
    </p:spTree>
    <p:extLst>
      <p:ext uri="{BB962C8B-B14F-4D97-AF65-F5344CB8AC3E}">
        <p14:creationId xmlns:p14="http://schemas.microsoft.com/office/powerpoint/2010/main" val="237563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30</a:t>
            </a:fld>
            <a:endParaRPr lang="en-US"/>
          </a:p>
        </p:txBody>
      </p:sp>
    </p:spTree>
    <p:extLst>
      <p:ext uri="{BB962C8B-B14F-4D97-AF65-F5344CB8AC3E}">
        <p14:creationId xmlns:p14="http://schemas.microsoft.com/office/powerpoint/2010/main" val="553322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31</a:t>
            </a:fld>
            <a:endParaRPr lang="en-US"/>
          </a:p>
        </p:txBody>
      </p:sp>
    </p:spTree>
    <p:extLst>
      <p:ext uri="{BB962C8B-B14F-4D97-AF65-F5344CB8AC3E}">
        <p14:creationId xmlns:p14="http://schemas.microsoft.com/office/powerpoint/2010/main" val="1689353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32</a:t>
            </a:fld>
            <a:endParaRPr lang="en-US"/>
          </a:p>
        </p:txBody>
      </p:sp>
    </p:spTree>
    <p:extLst>
      <p:ext uri="{BB962C8B-B14F-4D97-AF65-F5344CB8AC3E}">
        <p14:creationId xmlns:p14="http://schemas.microsoft.com/office/powerpoint/2010/main" val="109888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33</a:t>
            </a:fld>
            <a:endParaRPr lang="en-US"/>
          </a:p>
        </p:txBody>
      </p:sp>
    </p:spTree>
    <p:extLst>
      <p:ext uri="{BB962C8B-B14F-4D97-AF65-F5344CB8AC3E}">
        <p14:creationId xmlns:p14="http://schemas.microsoft.com/office/powerpoint/2010/main" val="443755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Each resource is uniquely identified by a stable and logical URI and represented as a JSON document. The overall </a:t>
            </a:r>
            <a:r>
              <a:rPr lang="en-US" sz="1200" b="0" i="1" kern="1200" dirty="0">
                <a:solidFill>
                  <a:schemeClr val="tx1"/>
                </a:solidFill>
                <a:effectLst/>
                <a:latin typeface="+mn-lt"/>
                <a:ea typeface="+mn-ea"/>
                <a:cs typeface="+mn-cs"/>
              </a:rPr>
              <a:t>resource model</a:t>
            </a:r>
            <a:r>
              <a:rPr lang="en-US" sz="1200" b="0" i="0" kern="1200" dirty="0">
                <a:solidFill>
                  <a:schemeClr val="tx1"/>
                </a:solidFill>
                <a:effectLst/>
                <a:latin typeface="+mn-lt"/>
                <a:ea typeface="+mn-ea"/>
                <a:cs typeface="+mn-cs"/>
              </a:rPr>
              <a:t> of an application using Azure Cosmos DB is a hierarchical overlay of the resources rooted under the database account, and can be navigated using hyperlinks. With the exception of the </a:t>
            </a:r>
            <a:r>
              <a:rPr lang="en-US" sz="1200" b="0" i="1" kern="1200" dirty="0">
                <a:solidFill>
                  <a:schemeClr val="tx1"/>
                </a:solidFill>
                <a:effectLst/>
                <a:latin typeface="+mn-lt"/>
                <a:ea typeface="+mn-ea"/>
                <a:cs typeface="+mn-cs"/>
              </a:rPr>
              <a:t>item</a:t>
            </a:r>
            <a:r>
              <a:rPr lang="en-US" sz="1200" b="0" i="0" kern="1200" dirty="0">
                <a:solidFill>
                  <a:schemeClr val="tx1"/>
                </a:solidFill>
                <a:effectLst/>
                <a:latin typeface="+mn-lt"/>
                <a:ea typeface="+mn-ea"/>
                <a:cs typeface="+mn-cs"/>
              </a:rPr>
              <a:t> resource - which is used to represent arbitrary user defined content, all other resources have a system-defined schema. The content model of the item resource is based on atom-record-sequence (ARS) described earlier. </a:t>
            </a:r>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11</a:t>
            </a:fld>
            <a:endParaRPr lang="en-US"/>
          </a:p>
        </p:txBody>
      </p:sp>
    </p:spTree>
    <p:extLst>
      <p:ext uri="{BB962C8B-B14F-4D97-AF65-F5344CB8AC3E}">
        <p14:creationId xmlns:p14="http://schemas.microsoft.com/office/powerpoint/2010/main" val="4266546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34</a:t>
            </a:fld>
            <a:endParaRPr lang="en-US"/>
          </a:p>
        </p:txBody>
      </p:sp>
    </p:spTree>
    <p:extLst>
      <p:ext uri="{BB962C8B-B14F-4D97-AF65-F5344CB8AC3E}">
        <p14:creationId xmlns:p14="http://schemas.microsoft.com/office/powerpoint/2010/main" val="1505020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35</a:t>
            </a:fld>
            <a:endParaRPr lang="en-US"/>
          </a:p>
        </p:txBody>
      </p:sp>
    </p:spTree>
    <p:extLst>
      <p:ext uri="{BB962C8B-B14F-4D97-AF65-F5344CB8AC3E}">
        <p14:creationId xmlns:p14="http://schemas.microsoft.com/office/powerpoint/2010/main" val="539183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36</a:t>
            </a:fld>
            <a:endParaRPr lang="en-US"/>
          </a:p>
        </p:txBody>
      </p:sp>
    </p:spTree>
    <p:extLst>
      <p:ext uri="{BB962C8B-B14F-4D97-AF65-F5344CB8AC3E}">
        <p14:creationId xmlns:p14="http://schemas.microsoft.com/office/powerpoint/2010/main" val="1696016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37</a:t>
            </a:fld>
            <a:endParaRPr lang="en-US"/>
          </a:p>
        </p:txBody>
      </p:sp>
    </p:spTree>
    <p:extLst>
      <p:ext uri="{BB962C8B-B14F-4D97-AF65-F5344CB8AC3E}">
        <p14:creationId xmlns:p14="http://schemas.microsoft.com/office/powerpoint/2010/main" val="145983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a:solidFill>
                  <a:schemeClr val="tx1"/>
                </a:solidFill>
                <a:effectLst/>
                <a:latin typeface="+mn-lt"/>
                <a:ea typeface="+mn-ea"/>
                <a:cs typeface="+mn-cs"/>
              </a:rPr>
              <a:t>Prefatte</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mongodb</a:t>
            </a:r>
            <a:r>
              <a:rPr lang="en-US" sz="1200" b="0" i="0" kern="1200" dirty="0">
                <a:solidFill>
                  <a:schemeClr val="tx1"/>
                </a:solidFill>
                <a:effectLst/>
                <a:latin typeface="+mn-lt"/>
                <a:ea typeface="+mn-ea"/>
                <a:cs typeface="+mn-cs"/>
              </a:rPr>
              <a:t>: 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/it-it/azure/cosmos-</a:t>
            </a:r>
            <a:r>
              <a:rPr lang="en-US" sz="1200" b="0" i="0" kern="1200" dirty="0" err="1">
                <a:solidFill>
                  <a:schemeClr val="tx1"/>
                </a:solidFill>
                <a:effectLst/>
                <a:latin typeface="+mn-lt"/>
                <a:ea typeface="+mn-ea"/>
                <a:cs typeface="+mn-cs"/>
              </a:rPr>
              <a:t>db</a:t>
            </a:r>
            <a:r>
              <a:rPr lang="en-US" sz="1200" b="0" i="0" kern="1200" dirty="0">
                <a:solidFill>
                  <a:schemeClr val="tx1"/>
                </a:solidFill>
                <a:effectLst/>
                <a:latin typeface="+mn-lt"/>
                <a:ea typeface="+mn-ea"/>
                <a:cs typeface="+mn-cs"/>
              </a:rPr>
              <a:t>/create-</a:t>
            </a:r>
            <a:r>
              <a:rPr lang="en-US" sz="1200" b="0" i="0" kern="1200" dirty="0" err="1">
                <a:solidFill>
                  <a:schemeClr val="tx1"/>
                </a:solidFill>
                <a:effectLst/>
                <a:latin typeface="+mn-lt"/>
                <a:ea typeface="+mn-ea"/>
                <a:cs typeface="+mn-cs"/>
              </a:rPr>
              <a:t>mongodb</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dotnet</a:t>
            </a: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docdb</a:t>
            </a:r>
            <a:r>
              <a:rPr lang="en-US" sz="1200" b="0" i="0" kern="1200" dirty="0">
                <a:solidFill>
                  <a:schemeClr val="tx1"/>
                </a:solidFill>
                <a:effectLst/>
                <a:latin typeface="+mn-lt"/>
                <a:ea typeface="+mn-ea"/>
                <a:cs typeface="+mn-cs"/>
              </a:rPr>
              <a:t>: 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/it-it/azure/cosmos-</a:t>
            </a:r>
            <a:r>
              <a:rPr lang="en-US" sz="1200" b="0" i="0" kern="1200" dirty="0" err="1">
                <a:solidFill>
                  <a:schemeClr val="tx1"/>
                </a:solidFill>
                <a:effectLst/>
                <a:latin typeface="+mn-lt"/>
                <a:ea typeface="+mn-ea"/>
                <a:cs typeface="+mn-cs"/>
              </a:rPr>
              <a:t>db</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documentdb</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dotnet</a:t>
            </a:r>
            <a:r>
              <a:rPr lang="en-US" sz="1200" b="0" i="0" kern="1200" dirty="0">
                <a:solidFill>
                  <a:schemeClr val="tx1"/>
                </a:solidFill>
                <a:effectLst/>
                <a:latin typeface="+mn-lt"/>
                <a:ea typeface="+mn-ea"/>
                <a:cs typeface="+mn-cs"/>
              </a:rPr>
              <a:t>-samples</a:t>
            </a:r>
          </a:p>
          <a:p>
            <a:r>
              <a:rPr lang="en-US" sz="1200" b="0" i="0" kern="1200" dirty="0">
                <a:solidFill>
                  <a:schemeClr val="tx1"/>
                </a:solidFill>
                <a:effectLst/>
                <a:latin typeface="+mn-lt"/>
                <a:ea typeface="+mn-ea"/>
                <a:cs typeface="+mn-cs"/>
              </a:rPr>
              <a:t>graph: 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/it-it/azure/cosmos-</a:t>
            </a:r>
            <a:r>
              <a:rPr lang="en-US" sz="1200" b="0" i="0" kern="1200" dirty="0" err="1">
                <a:solidFill>
                  <a:schemeClr val="tx1"/>
                </a:solidFill>
                <a:effectLst/>
                <a:latin typeface="+mn-lt"/>
                <a:ea typeface="+mn-ea"/>
                <a:cs typeface="+mn-cs"/>
              </a:rPr>
              <a:t>db</a:t>
            </a:r>
            <a:r>
              <a:rPr lang="en-US" sz="1200" b="0" i="0" kern="1200" dirty="0">
                <a:solidFill>
                  <a:schemeClr val="tx1"/>
                </a:solidFill>
                <a:effectLst/>
                <a:latin typeface="+mn-lt"/>
                <a:ea typeface="+mn-ea"/>
                <a:cs typeface="+mn-cs"/>
              </a:rPr>
              <a:t>/create-graph-</a:t>
            </a:r>
            <a:r>
              <a:rPr lang="en-US" sz="1200" b="0" i="0" kern="1200" dirty="0" err="1">
                <a:solidFill>
                  <a:schemeClr val="tx1"/>
                </a:solidFill>
                <a:effectLst/>
                <a:latin typeface="+mn-lt"/>
                <a:ea typeface="+mn-ea"/>
                <a:cs typeface="+mn-cs"/>
              </a:rPr>
              <a:t>dotnet</a:t>
            </a:r>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1" i="0" kern="1200" dirty="0" err="1">
                <a:solidFill>
                  <a:schemeClr val="tx1"/>
                </a:solidFill>
                <a:effectLst/>
                <a:latin typeface="+mn-lt"/>
                <a:ea typeface="+mn-ea"/>
                <a:cs typeface="+mn-cs"/>
              </a:rPr>
              <a:t>Esercizi</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mongodb</a:t>
            </a:r>
            <a:r>
              <a:rPr lang="en-US" sz="1200" b="0" i="0" kern="1200" dirty="0">
                <a:solidFill>
                  <a:schemeClr val="tx1"/>
                </a:solidFill>
                <a:effectLst/>
                <a:latin typeface="+mn-lt"/>
                <a:ea typeface="+mn-ea"/>
                <a:cs typeface="+mn-cs"/>
              </a:rPr>
              <a:t>: 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/it-it/azure/cosmos-</a:t>
            </a:r>
            <a:r>
              <a:rPr lang="en-US" sz="1200" b="0" i="0" kern="1200" dirty="0" err="1">
                <a:solidFill>
                  <a:schemeClr val="tx1"/>
                </a:solidFill>
                <a:effectLst/>
                <a:latin typeface="+mn-lt"/>
                <a:ea typeface="+mn-ea"/>
                <a:cs typeface="+mn-cs"/>
              </a:rPr>
              <a:t>db</a:t>
            </a:r>
            <a:r>
              <a:rPr lang="en-US" sz="1200" b="0" i="0" kern="1200" dirty="0">
                <a:solidFill>
                  <a:schemeClr val="tx1"/>
                </a:solidFill>
                <a:effectLst/>
                <a:latin typeface="+mn-lt"/>
                <a:ea typeface="+mn-ea"/>
                <a:cs typeface="+mn-cs"/>
              </a:rPr>
              <a:t>/tutorial-develop-</a:t>
            </a:r>
            <a:r>
              <a:rPr lang="en-US" sz="1200" b="0" i="0" kern="1200" dirty="0" err="1">
                <a:solidFill>
                  <a:schemeClr val="tx1"/>
                </a:solidFill>
                <a:effectLst/>
                <a:latin typeface="+mn-lt"/>
                <a:ea typeface="+mn-ea"/>
                <a:cs typeface="+mn-cs"/>
              </a:rPr>
              <a:t>mongodb</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docdb</a:t>
            </a:r>
            <a:r>
              <a:rPr lang="en-US" sz="1200" b="0" i="0" kern="1200" dirty="0">
                <a:solidFill>
                  <a:schemeClr val="tx1"/>
                </a:solidFill>
                <a:effectLst/>
                <a:latin typeface="+mn-lt"/>
                <a:ea typeface="+mn-ea"/>
                <a:cs typeface="+mn-cs"/>
              </a:rPr>
              <a:t>: 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/it-it/azure/cosmos-</a:t>
            </a:r>
            <a:r>
              <a:rPr lang="en-US" sz="1200" b="0" i="0" kern="1200" dirty="0" err="1">
                <a:solidFill>
                  <a:schemeClr val="tx1"/>
                </a:solidFill>
                <a:effectLst/>
                <a:latin typeface="+mn-lt"/>
                <a:ea typeface="+mn-ea"/>
                <a:cs typeface="+mn-cs"/>
              </a:rPr>
              <a:t>db</a:t>
            </a:r>
            <a:r>
              <a:rPr lang="en-US" sz="1200" b="0" i="0" kern="1200" dirty="0">
                <a:solidFill>
                  <a:schemeClr val="tx1"/>
                </a:solidFill>
                <a:effectLst/>
                <a:latin typeface="+mn-lt"/>
                <a:ea typeface="+mn-ea"/>
                <a:cs typeface="+mn-cs"/>
              </a:rPr>
              <a:t>/tutorial-develop-</a:t>
            </a:r>
            <a:r>
              <a:rPr lang="en-US" sz="1200" b="0" i="0" kern="1200" dirty="0" err="1">
                <a:solidFill>
                  <a:schemeClr val="tx1"/>
                </a:solidFill>
                <a:effectLst/>
                <a:latin typeface="+mn-lt"/>
                <a:ea typeface="+mn-ea"/>
                <a:cs typeface="+mn-cs"/>
              </a:rPr>
              <a:t>documentdb</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dotnet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graph: 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/it-it/azure/cosmos-</a:t>
            </a:r>
            <a:r>
              <a:rPr lang="en-US" sz="1200" b="0" i="0" kern="1200" dirty="0" err="1">
                <a:solidFill>
                  <a:schemeClr val="tx1"/>
                </a:solidFill>
                <a:effectLst/>
                <a:latin typeface="+mn-lt"/>
                <a:ea typeface="+mn-ea"/>
                <a:cs typeface="+mn-cs"/>
              </a:rPr>
              <a:t>db</a:t>
            </a:r>
            <a:r>
              <a:rPr lang="en-US" sz="1200" b="0" i="0" kern="1200" dirty="0">
                <a:solidFill>
                  <a:schemeClr val="tx1"/>
                </a:solidFill>
                <a:effectLst/>
                <a:latin typeface="+mn-lt"/>
                <a:ea typeface="+mn-ea"/>
                <a:cs typeface="+mn-cs"/>
              </a:rPr>
              <a:t>/tutorial-develop-graph-</a:t>
            </a:r>
            <a:r>
              <a:rPr lang="en-US" sz="1200" b="0" i="0" kern="1200" dirty="0" err="1">
                <a:solidFill>
                  <a:schemeClr val="tx1"/>
                </a:solidFill>
                <a:effectLst/>
                <a:latin typeface="+mn-lt"/>
                <a:ea typeface="+mn-ea"/>
                <a:cs typeface="+mn-cs"/>
              </a:rPr>
              <a:t>dotnet</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38</a:t>
            </a:fld>
            <a:endParaRPr lang="en-US"/>
          </a:p>
        </p:txBody>
      </p:sp>
    </p:spTree>
    <p:extLst>
      <p:ext uri="{BB962C8B-B14F-4D97-AF65-F5344CB8AC3E}">
        <p14:creationId xmlns:p14="http://schemas.microsoft.com/office/powerpoint/2010/main" val="413504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40</a:t>
            </a:fld>
            <a:endParaRPr lang="en-US"/>
          </a:p>
        </p:txBody>
      </p:sp>
    </p:spTree>
    <p:extLst>
      <p:ext uri="{BB962C8B-B14F-4D97-AF65-F5344CB8AC3E}">
        <p14:creationId xmlns:p14="http://schemas.microsoft.com/office/powerpoint/2010/main" val="13605442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41</a:t>
            </a:fld>
            <a:endParaRPr lang="en-US"/>
          </a:p>
        </p:txBody>
      </p:sp>
    </p:spTree>
    <p:extLst>
      <p:ext uri="{BB962C8B-B14F-4D97-AF65-F5344CB8AC3E}">
        <p14:creationId xmlns:p14="http://schemas.microsoft.com/office/powerpoint/2010/main" val="5807829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42</a:t>
            </a:fld>
            <a:endParaRPr lang="en-US"/>
          </a:p>
        </p:txBody>
      </p:sp>
    </p:spTree>
    <p:extLst>
      <p:ext uri="{BB962C8B-B14F-4D97-AF65-F5344CB8AC3E}">
        <p14:creationId xmlns:p14="http://schemas.microsoft.com/office/powerpoint/2010/main" val="20826402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43</a:t>
            </a:fld>
            <a:endParaRPr lang="en-US"/>
          </a:p>
        </p:txBody>
      </p:sp>
    </p:spTree>
    <p:extLst>
      <p:ext uri="{BB962C8B-B14F-4D97-AF65-F5344CB8AC3E}">
        <p14:creationId xmlns:p14="http://schemas.microsoft.com/office/powerpoint/2010/main" val="1811343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48</a:t>
            </a:fld>
            <a:endParaRPr lang="en-US"/>
          </a:p>
        </p:txBody>
      </p:sp>
    </p:spTree>
    <p:extLst>
      <p:ext uri="{BB962C8B-B14F-4D97-AF65-F5344CB8AC3E}">
        <p14:creationId xmlns:p14="http://schemas.microsoft.com/office/powerpoint/2010/main" val="4189075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14</a:t>
            </a:fld>
            <a:endParaRPr lang="en-US"/>
          </a:p>
        </p:txBody>
      </p:sp>
    </p:spTree>
    <p:extLst>
      <p:ext uri="{BB962C8B-B14F-4D97-AF65-F5344CB8AC3E}">
        <p14:creationId xmlns:p14="http://schemas.microsoft.com/office/powerpoint/2010/main" val="6505085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50</a:t>
            </a:fld>
            <a:endParaRPr lang="en-US"/>
          </a:p>
        </p:txBody>
      </p:sp>
    </p:spTree>
    <p:extLst>
      <p:ext uri="{BB962C8B-B14F-4D97-AF65-F5344CB8AC3E}">
        <p14:creationId xmlns:p14="http://schemas.microsoft.com/office/powerpoint/2010/main" val="121210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 </a:t>
            </a:r>
            <a:r>
              <a:rPr lang="en-US" sz="1200" b="0" i="0" kern="1200" dirty="0" err="1">
                <a:solidFill>
                  <a:schemeClr val="tx1"/>
                </a:solidFill>
                <a:effectLst/>
                <a:latin typeface="+mn-lt"/>
                <a:ea typeface="+mn-ea"/>
                <a:cs typeface="+mn-cs"/>
              </a:rPr>
              <a:t>esegue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a:t>
            </a:r>
            <a:r>
              <a:rPr lang="en-US" sz="1200" b="0" i="0" kern="1200" dirty="0">
                <a:solidFill>
                  <a:schemeClr val="tx1"/>
                </a:solidFill>
                <a:effectLst/>
                <a:latin typeface="+mn-lt"/>
                <a:ea typeface="+mn-ea"/>
                <a:cs typeface="+mn-cs"/>
              </a:rPr>
              <a:t> provisioning di un </a:t>
            </a:r>
            <a:r>
              <a:rPr lang="en-US" sz="1200" b="0" i="0" kern="1200" dirty="0" err="1">
                <a:solidFill>
                  <a:schemeClr val="tx1"/>
                </a:solidFill>
                <a:effectLst/>
                <a:latin typeface="+mn-lt"/>
                <a:ea typeface="+mn-ea"/>
                <a:cs typeface="+mn-cs"/>
              </a:rPr>
              <a:t>contenitore</a:t>
            </a:r>
            <a:r>
              <a:rPr lang="en-US" sz="1200" b="0" i="0" kern="1200" dirty="0">
                <a:solidFill>
                  <a:schemeClr val="tx1"/>
                </a:solidFill>
                <a:effectLst/>
                <a:latin typeface="+mn-lt"/>
                <a:ea typeface="+mn-ea"/>
                <a:cs typeface="+mn-cs"/>
              </a:rPr>
              <a:t> Cosmos DB con </a:t>
            </a:r>
            <a:r>
              <a:rPr lang="en-US" sz="1200" b="0" i="0" kern="1200" dirty="0" err="1">
                <a:solidFill>
                  <a:schemeClr val="tx1"/>
                </a:solidFill>
                <a:effectLst/>
                <a:latin typeface="+mn-lt"/>
                <a:ea typeface="+mn-ea"/>
                <a:cs typeface="+mn-cs"/>
              </a:rPr>
              <a:t>velocità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effettiva</a:t>
            </a:r>
            <a:r>
              <a:rPr lang="en-US" sz="1200" b="0" i="0" kern="1200" dirty="0">
                <a:solidFill>
                  <a:schemeClr val="tx1"/>
                </a:solidFill>
                <a:effectLst/>
                <a:latin typeface="+mn-lt"/>
                <a:ea typeface="+mn-ea"/>
                <a:cs typeface="+mn-cs"/>
              </a:rPr>
              <a:t> di T </a:t>
            </a:r>
            <a:r>
              <a:rPr lang="en-US" sz="1200" b="0" i="0" kern="1200" dirty="0" err="1">
                <a:solidFill>
                  <a:schemeClr val="tx1"/>
                </a:solidFill>
                <a:effectLst/>
                <a:latin typeface="+mn-lt"/>
                <a:ea typeface="+mn-ea"/>
                <a:cs typeface="+mn-cs"/>
              </a:rPr>
              <a:t>richieste</a:t>
            </a:r>
            <a:r>
              <a:rPr lang="en-US" sz="1200" b="0" i="0" kern="1200" dirty="0">
                <a:solidFill>
                  <a:schemeClr val="tx1"/>
                </a:solidFill>
                <a:effectLst/>
                <a:latin typeface="+mn-lt"/>
                <a:ea typeface="+mn-ea"/>
                <a:cs typeface="+mn-cs"/>
              </a:rPr>
              <a:t>/s</a:t>
            </a:r>
          </a:p>
          <a:p>
            <a:r>
              <a:rPr lang="en-US" sz="1200" b="0" i="0" kern="1200" dirty="0">
                <a:solidFill>
                  <a:schemeClr val="tx1"/>
                </a:solidFill>
                <a:effectLst/>
                <a:latin typeface="+mn-lt"/>
                <a:ea typeface="+mn-ea"/>
                <a:cs typeface="+mn-cs"/>
              </a:rPr>
              <a:t>In background Cosmos DB </a:t>
            </a:r>
            <a:r>
              <a:rPr lang="en-US" sz="1200" b="0" i="0" kern="1200" dirty="0" err="1">
                <a:solidFill>
                  <a:schemeClr val="tx1"/>
                </a:solidFill>
                <a:effectLst/>
                <a:latin typeface="+mn-lt"/>
                <a:ea typeface="+mn-ea"/>
                <a:cs typeface="+mn-cs"/>
              </a:rPr>
              <a:t>effettua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a:t>
            </a:r>
            <a:r>
              <a:rPr lang="en-US" sz="1200" b="0" i="0" kern="1200" dirty="0">
                <a:solidFill>
                  <a:schemeClr val="tx1"/>
                </a:solidFill>
                <a:effectLst/>
                <a:latin typeface="+mn-lt"/>
                <a:ea typeface="+mn-ea"/>
                <a:cs typeface="+mn-cs"/>
              </a:rPr>
              <a:t> provisioning </a:t>
            </a:r>
            <a:r>
              <a:rPr lang="en-US" sz="1200" b="0" i="0" kern="1200" dirty="0" err="1">
                <a:solidFill>
                  <a:schemeClr val="tx1"/>
                </a:solidFill>
                <a:effectLst/>
                <a:latin typeface="+mn-lt"/>
                <a:ea typeface="+mn-ea"/>
                <a:cs typeface="+mn-cs"/>
              </a:rPr>
              <a:t>delle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partizioni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necessarie</a:t>
            </a:r>
            <a:r>
              <a:rPr lang="en-US" sz="1200" b="0" i="0" kern="1200" dirty="0">
                <a:solidFill>
                  <a:schemeClr val="tx1"/>
                </a:solidFill>
                <a:effectLst/>
                <a:latin typeface="+mn-lt"/>
                <a:ea typeface="+mn-ea"/>
                <a:cs typeface="+mn-cs"/>
              </a:rPr>
              <a:t> per </a:t>
            </a:r>
            <a:r>
              <a:rPr lang="en-US" sz="1200" b="0" i="0" kern="1200" dirty="0" err="1">
                <a:solidFill>
                  <a:schemeClr val="tx1"/>
                </a:solidFill>
                <a:effectLst/>
                <a:latin typeface="+mn-lt"/>
                <a:ea typeface="+mn-ea"/>
                <a:cs typeface="+mn-cs"/>
              </a:rPr>
              <a:t>gestire</a:t>
            </a:r>
            <a:r>
              <a:rPr lang="en-US" sz="1200" b="0" i="0" kern="1200" dirty="0">
                <a:solidFill>
                  <a:schemeClr val="tx1"/>
                </a:solidFill>
                <a:effectLst/>
                <a:latin typeface="+mn-lt"/>
                <a:ea typeface="+mn-ea"/>
                <a:cs typeface="+mn-cs"/>
              </a:rPr>
              <a:t> T </a:t>
            </a:r>
            <a:r>
              <a:rPr lang="en-US" sz="1200" b="0" i="0" kern="1200" dirty="0" err="1">
                <a:solidFill>
                  <a:schemeClr val="tx1"/>
                </a:solidFill>
                <a:effectLst/>
                <a:latin typeface="+mn-lt"/>
                <a:ea typeface="+mn-ea"/>
                <a:cs typeface="+mn-cs"/>
              </a:rPr>
              <a:t>richieste</a:t>
            </a:r>
            <a:r>
              <a:rPr lang="en-US" sz="1200" b="0" i="0" kern="1200" dirty="0">
                <a:solidFill>
                  <a:schemeClr val="tx1"/>
                </a:solidFill>
                <a:effectLst/>
                <a:latin typeface="+mn-lt"/>
                <a:ea typeface="+mn-ea"/>
                <a:cs typeface="+mn-cs"/>
              </a:rPr>
              <a:t>/s. Se T </a:t>
            </a:r>
            <a:r>
              <a:rPr lang="en-US" sz="1200" b="0" i="0" kern="1200" dirty="0" err="1">
                <a:solidFill>
                  <a:schemeClr val="tx1"/>
                </a:solidFill>
                <a:effectLst/>
                <a:latin typeface="+mn-lt"/>
                <a:ea typeface="+mn-ea"/>
                <a:cs typeface="+mn-cs"/>
              </a:rPr>
              <a:t>è</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maggiore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della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velocità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effettiva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massima</a:t>
            </a:r>
            <a:r>
              <a:rPr lang="en-US" sz="1200" b="0" i="0" kern="1200" dirty="0">
                <a:solidFill>
                  <a:schemeClr val="tx1"/>
                </a:solidFill>
                <a:effectLst/>
                <a:latin typeface="+mn-lt"/>
                <a:ea typeface="+mn-ea"/>
                <a:cs typeface="+mn-cs"/>
              </a:rPr>
              <a:t> per </a:t>
            </a:r>
            <a:r>
              <a:rPr lang="en-US" sz="1200" b="0" i="0" kern="1200" dirty="0" err="1">
                <a:solidFill>
                  <a:schemeClr val="tx1"/>
                </a:solidFill>
                <a:effectLst/>
                <a:latin typeface="+mn-lt"/>
                <a:ea typeface="+mn-ea"/>
                <a:cs typeface="+mn-cs"/>
              </a:rPr>
              <a:t>partizione</a:t>
            </a:r>
            <a:r>
              <a:rPr lang="en-US" sz="1200" b="0" i="0" kern="1200" dirty="0">
                <a:solidFill>
                  <a:schemeClr val="tx1"/>
                </a:solidFill>
                <a:effectLst/>
                <a:latin typeface="+mn-lt"/>
                <a:ea typeface="+mn-ea"/>
                <a:cs typeface="+mn-cs"/>
              </a:rPr>
              <a:t> t, Cosmos DB </a:t>
            </a:r>
            <a:r>
              <a:rPr lang="en-US" sz="1200" b="0" i="0" kern="1200" dirty="0" err="1">
                <a:solidFill>
                  <a:schemeClr val="tx1"/>
                </a:solidFill>
                <a:effectLst/>
                <a:latin typeface="+mn-lt"/>
                <a:ea typeface="+mn-ea"/>
                <a:cs typeface="+mn-cs"/>
              </a:rPr>
              <a:t>esegue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a:t>
            </a:r>
            <a:r>
              <a:rPr lang="en-US" sz="1200" b="0" i="0" kern="1200" dirty="0">
                <a:solidFill>
                  <a:schemeClr val="tx1"/>
                </a:solidFill>
                <a:effectLst/>
                <a:latin typeface="+mn-lt"/>
                <a:ea typeface="+mn-ea"/>
                <a:cs typeface="+mn-cs"/>
              </a:rPr>
              <a:t> provisioning di N = T/t </a:t>
            </a:r>
            <a:r>
              <a:rPr lang="en-US" sz="1200" b="0" i="0" kern="1200" dirty="0" err="1">
                <a:solidFill>
                  <a:schemeClr val="tx1"/>
                </a:solidFill>
                <a:effectLst/>
                <a:latin typeface="+mn-lt"/>
                <a:ea typeface="+mn-ea"/>
                <a:cs typeface="+mn-cs"/>
              </a:rPr>
              <a:t>partizioni</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Cosmos DB </a:t>
            </a:r>
            <a:r>
              <a:rPr lang="en-US" sz="1200" b="0" i="0" kern="1200" dirty="0" err="1">
                <a:solidFill>
                  <a:schemeClr val="tx1"/>
                </a:solidFill>
                <a:effectLst/>
                <a:latin typeface="+mn-lt"/>
                <a:ea typeface="+mn-ea"/>
                <a:cs typeface="+mn-cs"/>
              </a:rPr>
              <a:t>alloca</a:t>
            </a:r>
            <a:r>
              <a:rPr lang="en-US" sz="1200" b="0" i="0" kern="1200" dirty="0">
                <a:solidFill>
                  <a:schemeClr val="tx1"/>
                </a:solidFill>
                <a:effectLst/>
                <a:latin typeface="+mn-lt"/>
                <a:ea typeface="+mn-ea"/>
                <a:cs typeface="+mn-cs"/>
              </a:rPr>
              <a:t> lo </a:t>
            </a:r>
            <a:r>
              <a:rPr lang="en-US" sz="1200" b="0" i="0" kern="1200" dirty="0" err="1">
                <a:solidFill>
                  <a:schemeClr val="tx1"/>
                </a:solidFill>
                <a:effectLst/>
                <a:latin typeface="+mn-lt"/>
                <a:ea typeface="+mn-ea"/>
                <a:cs typeface="+mn-cs"/>
              </a:rPr>
              <a:t>spazio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degli</a:t>
            </a:r>
            <a:r>
              <a:rPr lang="en-US" sz="1200" b="0" i="0" kern="1200" dirty="0">
                <a:solidFill>
                  <a:schemeClr val="tx1"/>
                </a:solidFill>
                <a:effectLst/>
                <a:latin typeface="+mn-lt"/>
                <a:ea typeface="+mn-ea"/>
                <a:cs typeface="+mn-cs"/>
              </a:rPr>
              <a:t> hash </a:t>
            </a:r>
            <a:r>
              <a:rPr lang="en-US" sz="1200" b="0" i="0" kern="1200" dirty="0" err="1">
                <a:solidFill>
                  <a:schemeClr val="tx1"/>
                </a:solidFill>
                <a:effectLst/>
                <a:latin typeface="+mn-lt"/>
                <a:ea typeface="+mn-ea"/>
                <a:cs typeface="+mn-cs"/>
              </a:rPr>
              <a:t>delle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chiavi</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partizione</a:t>
            </a:r>
            <a:r>
              <a:rPr lang="en-US" sz="1200" b="0" i="0" kern="1200" dirty="0">
                <a:solidFill>
                  <a:schemeClr val="tx1"/>
                </a:solidFill>
                <a:effectLst/>
                <a:latin typeface="+mn-lt"/>
                <a:ea typeface="+mn-ea"/>
                <a:cs typeface="+mn-cs"/>
              </a:rPr>
              <a:t> in </a:t>
            </a:r>
            <a:r>
              <a:rPr lang="en-US" sz="1200" b="0" i="0" kern="1200" dirty="0" err="1">
                <a:solidFill>
                  <a:schemeClr val="tx1"/>
                </a:solidFill>
                <a:effectLst/>
                <a:latin typeface="+mn-lt"/>
                <a:ea typeface="+mn-ea"/>
                <a:cs typeface="+mn-cs"/>
              </a:rPr>
              <a:t>modo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uniforme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tra</a:t>
            </a:r>
            <a:r>
              <a:rPr lang="en-US" sz="1200" b="0" i="0" kern="1200" dirty="0">
                <a:solidFill>
                  <a:schemeClr val="tx1"/>
                </a:solidFill>
                <a:effectLst/>
                <a:latin typeface="+mn-lt"/>
                <a:ea typeface="+mn-ea"/>
                <a:cs typeface="+mn-cs"/>
              </a:rPr>
              <a:t> le N </a:t>
            </a:r>
            <a:r>
              <a:rPr lang="en-US" sz="1200" b="0" i="0" kern="1200" dirty="0" err="1">
                <a:solidFill>
                  <a:schemeClr val="tx1"/>
                </a:solidFill>
                <a:effectLst/>
                <a:latin typeface="+mn-lt"/>
                <a:ea typeface="+mn-ea"/>
                <a:cs typeface="+mn-cs"/>
              </a:rPr>
              <a:t>partizioni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Ogni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partizione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fisica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ospita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quindi</a:t>
            </a:r>
            <a:r>
              <a:rPr lang="en-US" sz="1200" b="0" i="0" kern="1200" dirty="0">
                <a:solidFill>
                  <a:schemeClr val="tx1"/>
                </a:solidFill>
                <a:effectLst/>
                <a:latin typeface="+mn-lt"/>
                <a:ea typeface="+mn-ea"/>
                <a:cs typeface="+mn-cs"/>
              </a:rPr>
              <a:t> 1-N </a:t>
            </a:r>
            <a:r>
              <a:rPr lang="en-US" sz="1200" b="0" i="0" kern="1200" dirty="0" err="1">
                <a:solidFill>
                  <a:schemeClr val="tx1"/>
                </a:solidFill>
                <a:effectLst/>
                <a:latin typeface="+mn-lt"/>
                <a:ea typeface="+mn-ea"/>
                <a:cs typeface="+mn-cs"/>
              </a:rPr>
              <a:t>valori</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chiave</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partizione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partizioni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logiche</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Quando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partizione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fisica</a:t>
            </a:r>
            <a:r>
              <a:rPr lang="en-US" sz="1200" b="0" i="0" kern="1200" dirty="0">
                <a:solidFill>
                  <a:schemeClr val="tx1"/>
                </a:solidFill>
                <a:effectLst/>
                <a:latin typeface="+mn-lt"/>
                <a:ea typeface="+mn-ea"/>
                <a:cs typeface="+mn-cs"/>
              </a:rPr>
              <a:t> p </a:t>
            </a:r>
            <a:r>
              <a:rPr lang="en-US" sz="1200" b="0" i="0" kern="1200" dirty="0" err="1">
                <a:solidFill>
                  <a:schemeClr val="tx1"/>
                </a:solidFill>
                <a:effectLst/>
                <a:latin typeface="+mn-lt"/>
                <a:ea typeface="+mn-ea"/>
                <a:cs typeface="+mn-cs"/>
              </a:rPr>
              <a:t>raggiunge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limite</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archiviazione</a:t>
            </a:r>
            <a:r>
              <a:rPr lang="en-US" sz="1200" b="0" i="0" kern="1200" dirty="0">
                <a:solidFill>
                  <a:schemeClr val="tx1"/>
                </a:solidFill>
                <a:effectLst/>
                <a:latin typeface="+mn-lt"/>
                <a:ea typeface="+mn-ea"/>
                <a:cs typeface="+mn-cs"/>
              </a:rPr>
              <a:t>, Cosmos DB </a:t>
            </a:r>
            <a:r>
              <a:rPr lang="en-US" sz="1200" b="0" i="0" kern="1200" dirty="0" err="1">
                <a:solidFill>
                  <a:schemeClr val="tx1"/>
                </a:solidFill>
                <a:effectLst/>
                <a:latin typeface="+mn-lt"/>
                <a:ea typeface="+mn-ea"/>
                <a:cs typeface="+mn-cs"/>
              </a:rPr>
              <a:t>suddivide</a:t>
            </a:r>
            <a:r>
              <a:rPr lang="en-US" sz="1200" b="0" i="0" kern="1200" dirty="0">
                <a:solidFill>
                  <a:schemeClr val="tx1"/>
                </a:solidFill>
                <a:effectLst/>
                <a:latin typeface="+mn-lt"/>
                <a:ea typeface="+mn-ea"/>
                <a:cs typeface="+mn-cs"/>
              </a:rPr>
              <a:t> p in due </a:t>
            </a:r>
            <a:r>
              <a:rPr lang="en-US" sz="1200" b="0" i="0" kern="1200" dirty="0" err="1">
                <a:solidFill>
                  <a:schemeClr val="tx1"/>
                </a:solidFill>
                <a:effectLst/>
                <a:latin typeface="+mn-lt"/>
                <a:ea typeface="+mn-ea"/>
                <a:cs typeface="+mn-cs"/>
              </a:rPr>
              <a:t>nuove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partizioni</a:t>
            </a:r>
            <a:r>
              <a:rPr lang="en-US" sz="1200" b="0" i="0" kern="1200" dirty="0">
                <a:solidFill>
                  <a:schemeClr val="tx1"/>
                </a:solidFill>
                <a:effectLst/>
                <a:latin typeface="+mn-lt"/>
                <a:ea typeface="+mn-ea"/>
                <a:cs typeface="+mn-cs"/>
              </a:rPr>
              <a:t> p1 e p2 e </a:t>
            </a:r>
            <a:r>
              <a:rPr lang="en-US" sz="1200" b="0" i="0" kern="1200" dirty="0" err="1">
                <a:solidFill>
                  <a:schemeClr val="tx1"/>
                </a:solidFill>
                <a:effectLst/>
                <a:latin typeface="+mn-lt"/>
                <a:ea typeface="+mn-ea"/>
                <a:cs typeface="+mn-cs"/>
              </a:rPr>
              <a:t>distribuisce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valori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corrispondenti</a:t>
            </a:r>
            <a:r>
              <a:rPr lang="en-US" sz="1200" b="0" i="0" kern="1200" dirty="0">
                <a:solidFill>
                  <a:schemeClr val="tx1"/>
                </a:solidFill>
                <a:effectLst/>
                <a:latin typeface="+mn-lt"/>
                <a:ea typeface="+mn-ea"/>
                <a:cs typeface="+mn-cs"/>
              </a:rPr>
              <a:t> a circa la </a:t>
            </a:r>
            <a:r>
              <a:rPr lang="en-US" sz="1200" b="0" i="0" kern="1200" dirty="0" err="1">
                <a:solidFill>
                  <a:schemeClr val="tx1"/>
                </a:solidFill>
                <a:effectLst/>
                <a:latin typeface="+mn-lt"/>
                <a:ea typeface="+mn-ea"/>
                <a:cs typeface="+mn-cs"/>
              </a:rPr>
              <a:t>metà</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chiavi</a:t>
            </a:r>
            <a:r>
              <a:rPr lang="en-US" sz="1200" b="0" i="0" kern="1200" dirty="0">
                <a:solidFill>
                  <a:schemeClr val="tx1"/>
                </a:solidFill>
                <a:effectLst/>
                <a:latin typeface="+mn-lt"/>
                <a:ea typeface="+mn-ea"/>
                <a:cs typeface="+mn-cs"/>
              </a:rPr>
              <a:t> per </a:t>
            </a:r>
            <a:r>
              <a:rPr lang="en-US" sz="1200" b="0" i="0" kern="1200" dirty="0" err="1">
                <a:solidFill>
                  <a:schemeClr val="tx1"/>
                </a:solidFill>
                <a:effectLst/>
                <a:latin typeface="+mn-lt"/>
                <a:ea typeface="+mn-ea"/>
                <a:cs typeface="+mn-cs"/>
              </a:rPr>
              <a:t>ciascuna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delle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partizioni</a:t>
            </a:r>
            <a:r>
              <a:rPr lang="en-US" sz="1200" b="0" i="0" kern="1200" dirty="0">
                <a:solidFill>
                  <a:schemeClr val="tx1"/>
                </a:solidFill>
                <a:effectLst/>
                <a:latin typeface="+mn-lt"/>
                <a:ea typeface="+mn-ea"/>
                <a:cs typeface="+mn-cs"/>
              </a:rPr>
              <a:t>. Questa </a:t>
            </a:r>
            <a:r>
              <a:rPr lang="en-US" sz="1200" b="0" i="0" kern="1200" dirty="0" err="1">
                <a:solidFill>
                  <a:schemeClr val="tx1"/>
                </a:solidFill>
                <a:effectLst/>
                <a:latin typeface="+mn-lt"/>
                <a:ea typeface="+mn-ea"/>
                <a:cs typeface="+mn-cs"/>
              </a:rPr>
              <a:t>operazione</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suddivisione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è</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invisibile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all'applicazione</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Analogamente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quando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esegue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a:t>
            </a:r>
            <a:r>
              <a:rPr lang="en-US" sz="1200" b="0" i="0" kern="1200" dirty="0">
                <a:solidFill>
                  <a:schemeClr val="tx1"/>
                </a:solidFill>
                <a:effectLst/>
                <a:latin typeface="+mn-lt"/>
                <a:ea typeface="+mn-ea"/>
                <a:cs typeface="+mn-cs"/>
              </a:rPr>
              <a:t> provisioning di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velocità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effettiva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superiore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velocità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effettiva</a:t>
            </a:r>
            <a:r>
              <a:rPr lang="en-US" sz="1200" b="0" i="0" kern="1200" dirty="0">
                <a:solidFill>
                  <a:schemeClr val="tx1"/>
                </a:solidFill>
                <a:effectLst/>
                <a:latin typeface="+mn-lt"/>
                <a:ea typeface="+mn-ea"/>
                <a:cs typeface="+mn-cs"/>
              </a:rPr>
              <a:t> t*N, Cosmos DB </a:t>
            </a:r>
            <a:r>
              <a:rPr lang="en-US" sz="1200" b="0" i="0" kern="1200" dirty="0" err="1">
                <a:solidFill>
                  <a:schemeClr val="tx1"/>
                </a:solidFill>
                <a:effectLst/>
                <a:latin typeface="+mn-lt"/>
                <a:ea typeface="+mn-ea"/>
                <a:cs typeface="+mn-cs"/>
              </a:rPr>
              <a:t>suddivide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o </a:t>
            </a:r>
            <a:r>
              <a:rPr lang="en-US" sz="1200" b="0" i="0" kern="1200" dirty="0" err="1">
                <a:solidFill>
                  <a:schemeClr val="tx1"/>
                </a:solidFill>
                <a:effectLst/>
                <a:latin typeface="+mn-lt"/>
                <a:ea typeface="+mn-ea"/>
                <a:cs typeface="+mn-cs"/>
              </a:rPr>
              <a:t>più</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delle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partizioni</a:t>
            </a:r>
            <a:r>
              <a:rPr lang="en-US" sz="1200" b="0" i="0" kern="1200" dirty="0">
                <a:solidFill>
                  <a:schemeClr val="tx1"/>
                </a:solidFill>
                <a:effectLst/>
                <a:latin typeface="+mn-lt"/>
                <a:ea typeface="+mn-ea"/>
                <a:cs typeface="+mn-cs"/>
              </a:rPr>
              <a:t> per </a:t>
            </a:r>
            <a:r>
              <a:rPr lang="en-US" sz="1200" b="0" i="0" kern="1200" dirty="0" err="1">
                <a:solidFill>
                  <a:schemeClr val="tx1"/>
                </a:solidFill>
                <a:effectLst/>
                <a:latin typeface="+mn-lt"/>
                <a:ea typeface="+mn-ea"/>
                <a:cs typeface="+mn-cs"/>
              </a:rPr>
              <a:t>supportare</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velocità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effettiva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maggiore</a:t>
            </a:r>
            <a:endParaRPr lang="en-US"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15</a:t>
            </a:fld>
            <a:endParaRPr lang="en-US"/>
          </a:p>
        </p:txBody>
      </p:sp>
    </p:spTree>
    <p:extLst>
      <p:ext uri="{BB962C8B-B14F-4D97-AF65-F5344CB8AC3E}">
        <p14:creationId xmlns:p14="http://schemas.microsoft.com/office/powerpoint/2010/main" val="1344869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Oltre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ai</a:t>
            </a:r>
            <a:r>
              <a:rPr lang="en-US" sz="1200" b="0" i="0" kern="1200" dirty="0">
                <a:solidFill>
                  <a:schemeClr val="tx1"/>
                </a:solidFill>
                <a:effectLst/>
                <a:latin typeface="+mn-lt"/>
                <a:ea typeface="+mn-ea"/>
                <a:cs typeface="+mn-cs"/>
              </a:rPr>
              <a:t> failover </a:t>
            </a:r>
            <a:r>
              <a:rPr lang="en-US" sz="1200" b="0" i="0" kern="1200" dirty="0" err="1">
                <a:solidFill>
                  <a:schemeClr val="tx1"/>
                </a:solidFill>
                <a:effectLst/>
                <a:latin typeface="+mn-lt"/>
                <a:ea typeface="+mn-ea"/>
                <a:cs typeface="+mn-cs"/>
              </a:rPr>
              <a:t>automatici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è</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possibile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modificare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manualmente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l'area</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scrittura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corrente</a:t>
            </a:r>
            <a:r>
              <a:rPr lang="en-US" sz="1200" b="0" i="0" kern="1200" dirty="0">
                <a:solidFill>
                  <a:schemeClr val="tx1"/>
                </a:solidFill>
                <a:effectLst/>
                <a:latin typeface="+mn-lt"/>
                <a:ea typeface="+mn-ea"/>
                <a:cs typeface="+mn-cs"/>
              </a:rPr>
              <a:t> di un </a:t>
            </a:r>
            <a:r>
              <a:rPr lang="en-US" sz="1200" b="0" i="0" kern="1200" dirty="0" err="1">
                <a:solidFill>
                  <a:schemeClr val="tx1"/>
                </a:solidFill>
                <a:effectLst/>
                <a:latin typeface="+mn-lt"/>
                <a:ea typeface="+mn-ea"/>
                <a:cs typeface="+mn-cs"/>
              </a:rPr>
              <a:t>determinato</a:t>
            </a:r>
            <a:r>
              <a:rPr lang="en-US" sz="1200" b="0" i="0" kern="1200" dirty="0">
                <a:solidFill>
                  <a:schemeClr val="tx1"/>
                </a:solidFill>
                <a:effectLst/>
                <a:latin typeface="+mn-lt"/>
                <a:ea typeface="+mn-ea"/>
                <a:cs typeface="+mn-cs"/>
              </a:rPr>
              <a:t> account Cosmos DB in </a:t>
            </a:r>
            <a:r>
              <a:rPr lang="en-US" sz="1200" b="0" i="0" kern="1200" dirty="0" err="1">
                <a:solidFill>
                  <a:schemeClr val="tx1"/>
                </a:solidFill>
                <a:effectLst/>
                <a:latin typeface="+mn-lt"/>
                <a:ea typeface="+mn-ea"/>
                <a:cs typeface="+mn-cs"/>
              </a:rPr>
              <a:t>modo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dinamico</a:t>
            </a:r>
            <a:r>
              <a:rPr lang="en-US" sz="1200" b="0" i="0" kern="1200" dirty="0">
                <a:solidFill>
                  <a:schemeClr val="tx1"/>
                </a:solidFill>
                <a:effectLst/>
                <a:latin typeface="+mn-lt"/>
                <a:ea typeface="+mn-ea"/>
                <a:cs typeface="+mn-cs"/>
              </a:rPr>
              <a:t> in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delle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aree</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lettura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esistenti</a:t>
            </a:r>
            <a:r>
              <a:rPr lang="en-US" sz="1200" b="0" i="0" kern="1200" dirty="0">
                <a:solidFill>
                  <a:schemeClr val="tx1"/>
                </a:solidFill>
                <a:effectLst/>
                <a:latin typeface="+mn-lt"/>
                <a:ea typeface="+mn-ea"/>
                <a:cs typeface="+mn-cs"/>
              </a:rPr>
              <a:t>. I failover </a:t>
            </a:r>
            <a:r>
              <a:rPr lang="en-US" sz="1200" b="0" i="0" kern="1200" dirty="0" err="1">
                <a:solidFill>
                  <a:schemeClr val="tx1"/>
                </a:solidFill>
                <a:effectLst/>
                <a:latin typeface="+mn-lt"/>
                <a:ea typeface="+mn-ea"/>
                <a:cs typeface="+mn-cs"/>
              </a:rPr>
              <a:t>manuali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possono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essere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avviati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tramite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portale</a:t>
            </a:r>
            <a:r>
              <a:rPr lang="en-US" sz="1200" b="0" i="0" kern="1200" dirty="0">
                <a:solidFill>
                  <a:schemeClr val="tx1"/>
                </a:solidFill>
                <a:effectLst/>
                <a:latin typeface="+mn-lt"/>
                <a:ea typeface="+mn-ea"/>
                <a:cs typeface="+mn-cs"/>
              </a:rPr>
              <a:t> di Azure o </a:t>
            </a:r>
            <a:r>
              <a:rPr lang="en-US" sz="1200" b="0" i="0" u="none" strike="noStrike" kern="1200" dirty="0">
                <a:solidFill>
                  <a:schemeClr val="tx1"/>
                </a:solidFill>
                <a:effectLst/>
                <a:latin typeface="+mn-lt"/>
                <a:ea typeface="+mn-ea"/>
                <a:cs typeface="+mn-cs"/>
                <a:hlinkClick r:id="rId3"/>
              </a:rPr>
              <a:t>a livello di codice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 failover </a:t>
            </a:r>
            <a:r>
              <a:rPr lang="en-US" sz="1200" b="0" i="0" kern="1200" dirty="0" err="1">
                <a:solidFill>
                  <a:schemeClr val="tx1"/>
                </a:solidFill>
                <a:effectLst/>
                <a:latin typeface="+mn-lt"/>
                <a:ea typeface="+mn-ea"/>
                <a:cs typeface="+mn-cs"/>
              </a:rPr>
              <a:t>manuali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assicurano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perdita</a:t>
            </a:r>
            <a:r>
              <a:rPr lang="en-US" sz="1200" b="1" i="0" kern="1200" dirty="0">
                <a:solidFill>
                  <a:schemeClr val="tx1"/>
                </a:solidFill>
                <a:effectLst/>
                <a:latin typeface="+mn-lt"/>
                <a:ea typeface="+mn-ea"/>
                <a:cs typeface="+mn-cs"/>
              </a:rPr>
              <a:t> di </a:t>
            </a:r>
            <a:r>
              <a:rPr lang="en-US" sz="1200" b="1" i="0" kern="1200" dirty="0" err="1">
                <a:solidFill>
                  <a:schemeClr val="tx1"/>
                </a:solidFill>
                <a:effectLst/>
                <a:latin typeface="+mn-lt"/>
                <a:ea typeface="+mn-ea"/>
                <a:cs typeface="+mn-cs"/>
              </a:rPr>
              <a:t>dati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pari</a:t>
            </a:r>
            <a:r>
              <a:rPr lang="en-US" sz="1200" b="1" i="0" kern="1200" dirty="0">
                <a:solidFill>
                  <a:schemeClr val="tx1"/>
                </a:solidFill>
                <a:effectLst/>
                <a:latin typeface="+mn-lt"/>
                <a:ea typeface="+mn-ea"/>
                <a:cs typeface="+mn-cs"/>
              </a:rPr>
              <a:t> a zero</a:t>
            </a:r>
            <a:r>
              <a:rPr lang="en-US" sz="1200" b="0" i="0" kern="1200" dirty="0">
                <a:solidFill>
                  <a:schemeClr val="tx1"/>
                </a:solidFill>
                <a:effectLst/>
                <a:latin typeface="+mn-lt"/>
                <a:ea typeface="+mn-ea"/>
                <a:cs typeface="+mn-cs"/>
              </a:rPr>
              <a:t> e </a:t>
            </a:r>
            <a:r>
              <a:rPr lang="en-US" sz="1200" b="1" i="0" kern="1200" dirty="0" err="1">
                <a:solidFill>
                  <a:schemeClr val="tx1"/>
                </a:solidFill>
                <a:effectLst/>
                <a:latin typeface="+mn-lt"/>
                <a:ea typeface="+mn-ea"/>
                <a:cs typeface="+mn-cs"/>
              </a:rPr>
              <a:t>nessuna</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perdita</a:t>
            </a:r>
            <a:r>
              <a:rPr lang="en-US" sz="1200" b="1" i="0" kern="1200" dirty="0">
                <a:solidFill>
                  <a:schemeClr val="tx1"/>
                </a:solidFill>
                <a:effectLst/>
                <a:latin typeface="+mn-lt"/>
                <a:ea typeface="+mn-ea"/>
                <a:cs typeface="+mn-cs"/>
              </a:rPr>
              <a:t> di </a:t>
            </a:r>
            <a:r>
              <a:rPr lang="en-US" sz="1200" b="1" i="0" kern="1200" dirty="0" err="1">
                <a:solidFill>
                  <a:schemeClr val="tx1"/>
                </a:solidFill>
                <a:effectLst/>
                <a:latin typeface="+mn-lt"/>
                <a:ea typeface="+mn-ea"/>
                <a:cs typeface="+mn-cs"/>
              </a:rPr>
              <a:t>disponibilità</a:t>
            </a:r>
            <a:r>
              <a:rPr lang="en-US" sz="1200" b="0" i="0" kern="1200" dirty="0">
                <a:solidFill>
                  <a:schemeClr val="tx1"/>
                </a:solidFill>
                <a:effectLst/>
                <a:latin typeface="+mn-lt"/>
                <a:ea typeface="+mn-ea"/>
                <a:cs typeface="+mn-cs"/>
              </a:rPr>
              <a:t> e </a:t>
            </a:r>
            <a:r>
              <a:rPr lang="en-US" sz="1200" b="0" i="0" kern="1200" dirty="0" err="1">
                <a:solidFill>
                  <a:schemeClr val="tx1"/>
                </a:solidFill>
                <a:effectLst/>
                <a:latin typeface="+mn-lt"/>
                <a:ea typeface="+mn-ea"/>
                <a:cs typeface="+mn-cs"/>
              </a:rPr>
              <a:t>trasferiscono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correttamente</a:t>
            </a:r>
            <a:r>
              <a:rPr lang="en-US" sz="1200" b="0" i="0" kern="1200" dirty="0">
                <a:solidFill>
                  <a:schemeClr val="tx1"/>
                </a:solidFill>
                <a:effectLst/>
                <a:latin typeface="+mn-lt"/>
                <a:ea typeface="+mn-ea"/>
                <a:cs typeface="+mn-cs"/>
              </a:rPr>
              <a:t> lo </a:t>
            </a:r>
            <a:r>
              <a:rPr lang="en-US" sz="1200" b="0" i="0" kern="1200" dirty="0" err="1">
                <a:solidFill>
                  <a:schemeClr val="tx1"/>
                </a:solidFill>
                <a:effectLst/>
                <a:latin typeface="+mn-lt"/>
                <a:ea typeface="+mn-ea"/>
                <a:cs typeface="+mn-cs"/>
              </a:rPr>
              <a:t>stato</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scrittura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dalla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vecchia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nuova</a:t>
            </a:r>
            <a:r>
              <a:rPr lang="en-US" sz="1200" b="0" i="0" kern="1200" dirty="0">
                <a:solidFill>
                  <a:schemeClr val="tx1"/>
                </a:solidFill>
                <a:effectLst/>
                <a:latin typeface="+mn-lt"/>
                <a:ea typeface="+mn-ea"/>
                <a:cs typeface="+mn-cs"/>
              </a:rPr>
              <a:t> area di </a:t>
            </a:r>
            <a:r>
              <a:rPr lang="en-US" sz="1200" b="0" i="0" kern="1200" dirty="0" err="1">
                <a:solidFill>
                  <a:schemeClr val="tx1"/>
                </a:solidFill>
                <a:effectLst/>
                <a:latin typeface="+mn-lt"/>
                <a:ea typeface="+mn-ea"/>
                <a:cs typeface="+mn-cs"/>
              </a:rPr>
              <a:t>scrittura</a:t>
            </a:r>
            <a:r>
              <a:rPr lang="en-US" sz="1200" b="0" i="0" kern="1200" dirty="0">
                <a:solidFill>
                  <a:schemeClr val="tx1"/>
                </a:solidFill>
                <a:effectLst/>
                <a:latin typeface="+mn-lt"/>
                <a:ea typeface="+mn-ea"/>
                <a:cs typeface="+mn-cs"/>
              </a:rPr>
              <a:t> per </a:t>
            </a:r>
            <a:r>
              <a:rPr lang="en-US" sz="1200" b="0" i="0" kern="1200" dirty="0" err="1">
                <a:solidFill>
                  <a:schemeClr val="tx1"/>
                </a:solidFill>
                <a:effectLst/>
                <a:latin typeface="+mn-lt"/>
                <a:ea typeface="+mn-ea"/>
                <a:cs typeface="+mn-cs"/>
              </a:rPr>
              <a:t>l'account</a:t>
            </a:r>
            <a:r>
              <a:rPr lang="en-US" sz="1200" b="0" i="0" kern="1200" dirty="0">
                <a:solidFill>
                  <a:schemeClr val="tx1"/>
                </a:solidFill>
                <a:effectLst/>
                <a:latin typeface="+mn-lt"/>
                <a:ea typeface="+mn-ea"/>
                <a:cs typeface="+mn-cs"/>
              </a:rPr>
              <a:t> Cosmos DB </a:t>
            </a:r>
            <a:r>
              <a:rPr lang="en-US" sz="1200" b="0" i="0" kern="1200" dirty="0" err="1">
                <a:solidFill>
                  <a:schemeClr val="tx1"/>
                </a:solidFill>
                <a:effectLst/>
                <a:latin typeface="+mn-lt"/>
                <a:ea typeface="+mn-ea"/>
                <a:cs typeface="+mn-cs"/>
              </a:rPr>
              <a:t>specificato</a:t>
            </a:r>
            <a:r>
              <a:rPr lang="en-US" sz="1200" b="0" i="0" kern="1200" dirty="0">
                <a:solidFill>
                  <a:schemeClr val="tx1"/>
                </a:solidFill>
                <a:effectLst/>
                <a:latin typeface="+mn-lt"/>
                <a:ea typeface="+mn-ea"/>
                <a:cs typeface="+mn-cs"/>
              </a:rPr>
              <a:t>. Come </a:t>
            </a:r>
            <a:r>
              <a:rPr lang="en-US" sz="1200" b="0" i="0" kern="1200" dirty="0" err="1">
                <a:solidFill>
                  <a:schemeClr val="tx1"/>
                </a:solidFill>
                <a:effectLst/>
                <a:latin typeface="+mn-lt"/>
                <a:ea typeface="+mn-ea"/>
                <a:cs typeface="+mn-cs"/>
              </a:rPr>
              <a:t>nei</a:t>
            </a:r>
            <a:r>
              <a:rPr lang="en-US" sz="1200" b="0" i="0" kern="1200" dirty="0">
                <a:solidFill>
                  <a:schemeClr val="tx1"/>
                </a:solidFill>
                <a:effectLst/>
                <a:latin typeface="+mn-lt"/>
                <a:ea typeface="+mn-ea"/>
                <a:cs typeface="+mn-cs"/>
              </a:rPr>
              <a:t> failover </a:t>
            </a:r>
            <a:r>
              <a:rPr lang="en-US" sz="1200" b="0" i="0" kern="1200" dirty="0" err="1">
                <a:solidFill>
                  <a:schemeClr val="tx1"/>
                </a:solidFill>
                <a:effectLst/>
                <a:latin typeface="+mn-lt"/>
                <a:ea typeface="+mn-ea"/>
                <a:cs typeface="+mn-cs"/>
              </a:rPr>
              <a:t>automatici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durante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failover </a:t>
            </a:r>
            <a:r>
              <a:rPr lang="en-US" sz="1200" b="0" i="0" kern="1200" dirty="0" err="1">
                <a:solidFill>
                  <a:schemeClr val="tx1"/>
                </a:solidFill>
                <a:effectLst/>
                <a:latin typeface="+mn-lt"/>
                <a:ea typeface="+mn-ea"/>
                <a:cs typeface="+mn-cs"/>
              </a:rPr>
              <a:t>manuali</a:t>
            </a:r>
            <a:r>
              <a:rPr lang="en-US" sz="1200" b="0" i="0" kern="1200" dirty="0">
                <a:solidFill>
                  <a:schemeClr val="tx1"/>
                </a:solidFill>
                <a:effectLst/>
                <a:latin typeface="+mn-lt"/>
                <a:ea typeface="+mn-ea"/>
                <a:cs typeface="+mn-cs"/>
              </a:rPr>
              <a:t> Cosmos DB SDK </a:t>
            </a:r>
            <a:r>
              <a:rPr lang="en-US" sz="1200" b="0" i="0" kern="1200" dirty="0" err="1">
                <a:solidFill>
                  <a:schemeClr val="tx1"/>
                </a:solidFill>
                <a:effectLst/>
                <a:latin typeface="+mn-lt"/>
                <a:ea typeface="+mn-ea"/>
                <a:cs typeface="+mn-cs"/>
              </a:rPr>
              <a:t>gestisce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automaticamente</a:t>
            </a:r>
            <a:r>
              <a:rPr lang="en-US" sz="1200" b="0" i="0" kern="1200" dirty="0">
                <a:solidFill>
                  <a:schemeClr val="tx1"/>
                </a:solidFill>
                <a:effectLst/>
                <a:latin typeface="+mn-lt"/>
                <a:ea typeface="+mn-ea"/>
                <a:cs typeface="+mn-cs"/>
              </a:rPr>
              <a:t> le </a:t>
            </a:r>
            <a:r>
              <a:rPr lang="en-US" sz="1200" b="0" i="0" kern="1200" dirty="0" err="1">
                <a:solidFill>
                  <a:schemeClr val="tx1"/>
                </a:solidFill>
                <a:effectLst/>
                <a:latin typeface="+mn-lt"/>
                <a:ea typeface="+mn-ea"/>
                <a:cs typeface="+mn-cs"/>
              </a:rPr>
              <a:t>modifiche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dell'area</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scrittura</a:t>
            </a:r>
            <a:r>
              <a:rPr lang="en-US" sz="1200" b="0" i="0" kern="1200" dirty="0">
                <a:solidFill>
                  <a:schemeClr val="tx1"/>
                </a:solidFill>
                <a:effectLst/>
                <a:latin typeface="+mn-lt"/>
                <a:ea typeface="+mn-ea"/>
                <a:cs typeface="+mn-cs"/>
              </a:rPr>
              <a:t> e </a:t>
            </a:r>
            <a:r>
              <a:rPr lang="en-US" sz="1200" b="0" i="0" kern="1200" dirty="0" err="1">
                <a:solidFill>
                  <a:schemeClr val="tx1"/>
                </a:solidFill>
                <a:effectLst/>
                <a:latin typeface="+mn-lt"/>
                <a:ea typeface="+mn-ea"/>
                <a:cs typeface="+mn-cs"/>
              </a:rPr>
              <a:t>garantisce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che</a:t>
            </a:r>
            <a:r>
              <a:rPr lang="en-US" sz="1200" b="0" i="0" kern="1200" dirty="0">
                <a:solidFill>
                  <a:schemeClr val="tx1"/>
                </a:solidFill>
                <a:effectLst/>
                <a:latin typeface="+mn-lt"/>
                <a:ea typeface="+mn-ea"/>
                <a:cs typeface="+mn-cs"/>
              </a:rPr>
              <a:t> le </a:t>
            </a:r>
            <a:r>
              <a:rPr lang="en-US" sz="1200" b="0" i="0" kern="1200" dirty="0" err="1">
                <a:solidFill>
                  <a:schemeClr val="tx1"/>
                </a:solidFill>
                <a:effectLst/>
                <a:latin typeface="+mn-lt"/>
                <a:ea typeface="+mn-ea"/>
                <a:cs typeface="+mn-cs"/>
              </a:rPr>
              <a:t>chiamate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vengano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reindirizzate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automaticamente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nuova</a:t>
            </a:r>
            <a:r>
              <a:rPr lang="en-US" sz="1200" b="0" i="0" kern="1200" dirty="0">
                <a:solidFill>
                  <a:schemeClr val="tx1"/>
                </a:solidFill>
                <a:effectLst/>
                <a:latin typeface="+mn-lt"/>
                <a:ea typeface="+mn-ea"/>
                <a:cs typeface="+mn-cs"/>
              </a:rPr>
              <a:t> area di </a:t>
            </a:r>
            <a:r>
              <a:rPr lang="en-US" sz="1200" b="0" i="0" kern="1200" dirty="0" err="1">
                <a:solidFill>
                  <a:schemeClr val="tx1"/>
                </a:solidFill>
                <a:effectLst/>
                <a:latin typeface="+mn-lt"/>
                <a:ea typeface="+mn-ea"/>
                <a:cs typeface="+mn-cs"/>
              </a:rPr>
              <a:t>scrittura</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gestione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dei</a:t>
            </a:r>
            <a:r>
              <a:rPr lang="en-US" sz="1200" b="0" i="0" kern="1200" dirty="0">
                <a:solidFill>
                  <a:schemeClr val="tx1"/>
                </a:solidFill>
                <a:effectLst/>
                <a:latin typeface="+mn-lt"/>
                <a:ea typeface="+mn-ea"/>
                <a:cs typeface="+mn-cs"/>
              </a:rPr>
              <a:t> failover non </a:t>
            </a:r>
            <a:r>
              <a:rPr lang="en-US" sz="1200" b="0" i="0" kern="1200" dirty="0" err="1">
                <a:solidFill>
                  <a:schemeClr val="tx1"/>
                </a:solidFill>
                <a:effectLst/>
                <a:latin typeface="+mn-lt"/>
                <a:ea typeface="+mn-ea"/>
                <a:cs typeface="+mn-cs"/>
              </a:rPr>
              <a:t>richiede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alcuna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modifica</a:t>
            </a:r>
            <a:r>
              <a:rPr lang="en-US" sz="1200" b="0" i="0" kern="1200" dirty="0">
                <a:solidFill>
                  <a:schemeClr val="tx1"/>
                </a:solidFill>
                <a:effectLst/>
                <a:latin typeface="+mn-lt"/>
                <a:ea typeface="+mn-ea"/>
                <a:cs typeface="+mn-cs"/>
              </a:rPr>
              <a:t> del </a:t>
            </a:r>
            <a:r>
              <a:rPr lang="en-US" sz="1200" b="0" i="0" kern="1200" dirty="0" err="1">
                <a:solidFill>
                  <a:schemeClr val="tx1"/>
                </a:solidFill>
                <a:effectLst/>
                <a:latin typeface="+mn-lt"/>
                <a:ea typeface="+mn-ea"/>
                <a:cs typeface="+mn-cs"/>
              </a:rPr>
              <a:t>codice</a:t>
            </a:r>
            <a:r>
              <a:rPr lang="en-US" sz="1200" b="0" i="0" kern="1200" dirty="0">
                <a:solidFill>
                  <a:schemeClr val="tx1"/>
                </a:solidFill>
                <a:effectLst/>
                <a:latin typeface="+mn-lt"/>
                <a:ea typeface="+mn-ea"/>
                <a:cs typeface="+mn-cs"/>
              </a:rPr>
              <a:t> o </a:t>
            </a:r>
            <a:r>
              <a:rPr lang="en-US" sz="1200" b="0" i="0" kern="1200" dirty="0" err="1">
                <a:solidFill>
                  <a:schemeClr val="tx1"/>
                </a:solidFill>
                <a:effectLst/>
                <a:latin typeface="+mn-lt"/>
                <a:ea typeface="+mn-ea"/>
                <a:cs typeface="+mn-cs"/>
              </a:rPr>
              <a:t>della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configurazione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dell'applicazione</a:t>
            </a:r>
            <a:r>
              <a:rPr lang="en-US" sz="1200" b="0" i="0" kern="1200" dirty="0">
                <a:solidFill>
                  <a:schemeClr val="tx1"/>
                </a:solidFill>
                <a:effectLst/>
                <a:latin typeface="+mn-lt"/>
                <a:ea typeface="+mn-ea"/>
                <a:cs typeface="+mn-cs"/>
              </a:rPr>
              <a:t>.</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16</a:t>
            </a:fld>
            <a:endParaRPr lang="en-US"/>
          </a:p>
        </p:txBody>
      </p:sp>
    </p:spTree>
    <p:extLst>
      <p:ext uri="{BB962C8B-B14F-4D97-AF65-F5344CB8AC3E}">
        <p14:creationId xmlns:p14="http://schemas.microsoft.com/office/powerpoint/2010/main" val="1406052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18</a:t>
            </a:fld>
            <a:endParaRPr lang="en-US"/>
          </a:p>
        </p:txBody>
      </p:sp>
    </p:spTree>
    <p:extLst>
      <p:ext uri="{BB962C8B-B14F-4D97-AF65-F5344CB8AC3E}">
        <p14:creationId xmlns:p14="http://schemas.microsoft.com/office/powerpoint/2010/main" val="369070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a:solidFill>
                  <a:schemeClr val="tx1"/>
                </a:solidFill>
                <a:effectLst/>
                <a:latin typeface="+mn-lt"/>
                <a:ea typeface="+mn-ea"/>
                <a:cs typeface="+mn-cs"/>
              </a:rPr>
              <a:t>Assoluta</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la </a:t>
            </a:r>
            <a:r>
              <a:rPr lang="en-US" sz="1200" b="0" i="0" kern="1200" dirty="0" err="1">
                <a:solidFill>
                  <a:schemeClr val="tx1"/>
                </a:solidFill>
                <a:effectLst/>
                <a:latin typeface="+mn-lt"/>
                <a:ea typeface="+mn-ea"/>
                <a:cs typeface="+mn-cs"/>
              </a:rPr>
              <a:t>coerenza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assoluta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offre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garanzia</a:t>
            </a:r>
            <a:r>
              <a:rPr lang="en-US" sz="1200" b="0" i="0" kern="1200" dirty="0">
                <a:solidFill>
                  <a:schemeClr val="tx1"/>
                </a:solidFill>
                <a:effectLst/>
                <a:latin typeface="+mn-lt"/>
                <a:ea typeface="+mn-ea"/>
                <a:cs typeface="+mn-cs"/>
              </a:rPr>
              <a:t> di </a:t>
            </a:r>
            <a:r>
              <a:rPr lang="en-US" sz="1200" b="0" i="0" u="none" strike="noStrike" kern="1200" dirty="0">
                <a:solidFill>
                  <a:schemeClr val="tx1"/>
                </a:solidFill>
                <a:effectLst/>
                <a:latin typeface="+mn-lt"/>
                <a:ea typeface="+mn-ea"/>
                <a:cs typeface="+mn-cs"/>
                <a:hlinkClick r:id="rId3"/>
              </a:rPr>
              <a:t>linearità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ovvero</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garanzia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che</a:t>
            </a:r>
            <a:r>
              <a:rPr lang="en-US" sz="1200" b="0" i="0" kern="1200" dirty="0">
                <a:solidFill>
                  <a:schemeClr val="tx1"/>
                </a:solidFill>
                <a:effectLst/>
                <a:latin typeface="+mn-lt"/>
                <a:ea typeface="+mn-ea"/>
                <a:cs typeface="+mn-cs"/>
              </a:rPr>
              <a:t> le </a:t>
            </a:r>
            <a:r>
              <a:rPr lang="en-US" sz="1200" b="0" i="0" kern="1200" dirty="0" err="1">
                <a:solidFill>
                  <a:schemeClr val="tx1"/>
                </a:solidFill>
                <a:effectLst/>
                <a:latin typeface="+mn-lt"/>
                <a:ea typeface="+mn-ea"/>
                <a:cs typeface="+mn-cs"/>
              </a:rPr>
              <a:t>letture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restituiscano</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versione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più</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recente</a:t>
            </a:r>
            <a:r>
              <a:rPr lang="en-US" sz="1200" b="0" i="0" kern="1200" dirty="0">
                <a:solidFill>
                  <a:schemeClr val="tx1"/>
                </a:solidFill>
                <a:effectLst/>
                <a:latin typeface="+mn-lt"/>
                <a:ea typeface="+mn-ea"/>
                <a:cs typeface="+mn-cs"/>
              </a:rPr>
              <a:t> di un </a:t>
            </a:r>
            <a:r>
              <a:rPr lang="en-US" sz="1200" b="0" i="0" kern="1200" dirty="0" err="1">
                <a:solidFill>
                  <a:schemeClr val="tx1"/>
                </a:solidFill>
                <a:effectLst/>
                <a:latin typeface="+mn-lt"/>
                <a:ea typeface="+mn-ea"/>
                <a:cs typeface="+mn-cs"/>
              </a:rPr>
              <a:t>elemento</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la </a:t>
            </a:r>
            <a:r>
              <a:rPr lang="en-US" sz="1200" b="0" i="0" kern="1200" dirty="0" err="1">
                <a:solidFill>
                  <a:schemeClr val="tx1"/>
                </a:solidFill>
                <a:effectLst/>
                <a:latin typeface="+mn-lt"/>
                <a:ea typeface="+mn-ea"/>
                <a:cs typeface="+mn-cs"/>
              </a:rPr>
              <a:t>coerenza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assoluta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garantisce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scrittura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visibile</a:t>
            </a:r>
            <a:r>
              <a:rPr lang="en-US" sz="1200" b="0" i="0" kern="1200" dirty="0">
                <a:solidFill>
                  <a:schemeClr val="tx1"/>
                </a:solidFill>
                <a:effectLst/>
                <a:latin typeface="+mn-lt"/>
                <a:ea typeface="+mn-ea"/>
                <a:cs typeface="+mn-cs"/>
              </a:rPr>
              <a:t> solo </a:t>
            </a:r>
            <a:r>
              <a:rPr lang="en-US" sz="1200" b="0" i="0" kern="1200" dirty="0" err="1">
                <a:solidFill>
                  <a:schemeClr val="tx1"/>
                </a:solidFill>
                <a:effectLst/>
                <a:latin typeface="+mn-lt"/>
                <a:ea typeface="+mn-ea"/>
                <a:cs typeface="+mn-cs"/>
              </a:rPr>
              <a:t>dopo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che</a:t>
            </a:r>
            <a:r>
              <a:rPr lang="en-US" sz="1200" b="0" i="0" kern="1200" dirty="0">
                <a:solidFill>
                  <a:schemeClr val="tx1"/>
                </a:solidFill>
                <a:effectLst/>
                <a:latin typeface="+mn-lt"/>
                <a:ea typeface="+mn-ea"/>
                <a:cs typeface="+mn-cs"/>
              </a:rPr>
              <a:t> ne </a:t>
            </a:r>
            <a:r>
              <a:rPr lang="en-US" sz="1200" b="0" i="0" kern="1200" dirty="0" err="1">
                <a:solidFill>
                  <a:schemeClr val="tx1"/>
                </a:solidFill>
                <a:effectLst/>
                <a:latin typeface="+mn-lt"/>
                <a:ea typeface="+mn-ea"/>
                <a:cs typeface="+mn-cs"/>
              </a:rPr>
              <a:t>è</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stato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eseguito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a:t>
            </a:r>
            <a:r>
              <a:rPr lang="en-US" sz="1200" b="0" i="0" kern="1200" dirty="0">
                <a:solidFill>
                  <a:schemeClr val="tx1"/>
                </a:solidFill>
                <a:effectLst/>
                <a:latin typeface="+mn-lt"/>
                <a:ea typeface="+mn-ea"/>
                <a:cs typeface="+mn-cs"/>
              </a:rPr>
              <a:t> commit in </a:t>
            </a:r>
            <a:r>
              <a:rPr lang="en-US" sz="1200" b="0" i="0" kern="1200" dirty="0" err="1">
                <a:solidFill>
                  <a:schemeClr val="tx1"/>
                </a:solidFill>
                <a:effectLst/>
                <a:latin typeface="+mn-lt"/>
                <a:ea typeface="+mn-ea"/>
                <a:cs typeface="+mn-cs"/>
              </a:rPr>
              <a:t>modo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permanente</a:t>
            </a:r>
            <a:r>
              <a:rPr lang="en-US" sz="1200" b="0" i="0" kern="1200" dirty="0">
                <a:solidFill>
                  <a:schemeClr val="tx1"/>
                </a:solidFill>
                <a:effectLst/>
                <a:latin typeface="+mn-lt"/>
                <a:ea typeface="+mn-ea"/>
                <a:cs typeface="+mn-cs"/>
              </a:rPr>
              <a:t> dal quorum di </a:t>
            </a:r>
            <a:r>
              <a:rPr lang="en-US" sz="1200" b="0" i="0" kern="1200" dirty="0" err="1">
                <a:solidFill>
                  <a:schemeClr val="tx1"/>
                </a:solidFill>
                <a:effectLst/>
                <a:latin typeface="+mn-lt"/>
                <a:ea typeface="+mn-ea"/>
                <a:cs typeface="+mn-cs"/>
              </a:rPr>
              <a:t>maggioranza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delle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repliche</a:t>
            </a:r>
            <a:r>
              <a:rPr lang="en-US" sz="1200" b="0" i="0" kern="1200" dirty="0">
                <a:solidFill>
                  <a:schemeClr val="tx1"/>
                </a:solidFill>
                <a:effectLst/>
                <a:latin typeface="+mn-lt"/>
                <a:ea typeface="+mn-ea"/>
                <a:cs typeface="+mn-cs"/>
              </a:rPr>
              <a:t>. Una </a:t>
            </a:r>
            <a:r>
              <a:rPr lang="en-US" sz="1200" b="0" i="0" kern="1200" dirty="0" err="1">
                <a:solidFill>
                  <a:schemeClr val="tx1"/>
                </a:solidFill>
                <a:effectLst/>
                <a:latin typeface="+mn-lt"/>
                <a:ea typeface="+mn-ea"/>
                <a:cs typeface="+mn-cs"/>
              </a:rPr>
              <a:t>scrittura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può</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ottenere</a:t>
            </a:r>
            <a:r>
              <a:rPr lang="en-US" sz="1200" b="0" i="0" kern="1200" dirty="0">
                <a:solidFill>
                  <a:schemeClr val="tx1"/>
                </a:solidFill>
                <a:effectLst/>
                <a:latin typeface="+mn-lt"/>
                <a:ea typeface="+mn-ea"/>
                <a:cs typeface="+mn-cs"/>
              </a:rPr>
              <a:t> o </a:t>
            </a:r>
            <a:r>
              <a:rPr lang="en-US" sz="1200" b="0" i="0" kern="1200" dirty="0" err="1">
                <a:solidFill>
                  <a:schemeClr val="tx1"/>
                </a:solidFill>
                <a:effectLst/>
                <a:latin typeface="+mn-lt"/>
                <a:ea typeface="+mn-ea"/>
                <a:cs typeface="+mn-cs"/>
              </a:rPr>
              <a:t>il</a:t>
            </a:r>
            <a:r>
              <a:rPr lang="en-US" sz="1200" b="0" i="0" kern="1200" dirty="0">
                <a:solidFill>
                  <a:schemeClr val="tx1"/>
                </a:solidFill>
                <a:effectLst/>
                <a:latin typeface="+mn-lt"/>
                <a:ea typeface="+mn-ea"/>
                <a:cs typeface="+mn-cs"/>
              </a:rPr>
              <a:t> commit </a:t>
            </a:r>
            <a:r>
              <a:rPr lang="en-US" sz="1200" b="0" i="0" kern="1200" dirty="0" err="1">
                <a:solidFill>
                  <a:schemeClr val="tx1"/>
                </a:solidFill>
                <a:effectLst/>
                <a:latin typeface="+mn-lt"/>
                <a:ea typeface="+mn-ea"/>
                <a:cs typeface="+mn-cs"/>
              </a:rPr>
              <a:t>sincrono</a:t>
            </a:r>
            <a:r>
              <a:rPr lang="en-US" sz="1200" b="0" i="0" kern="1200" dirty="0">
                <a:solidFill>
                  <a:schemeClr val="tx1"/>
                </a:solidFill>
                <a:effectLst/>
                <a:latin typeface="+mn-lt"/>
                <a:ea typeface="+mn-ea"/>
                <a:cs typeface="+mn-cs"/>
              </a:rPr>
              <a:t> e </a:t>
            </a:r>
            <a:r>
              <a:rPr lang="en-US" sz="1200" b="0" i="0" kern="1200" dirty="0" err="1">
                <a:solidFill>
                  <a:schemeClr val="tx1"/>
                </a:solidFill>
                <a:effectLst/>
                <a:latin typeface="+mn-lt"/>
                <a:ea typeface="+mn-ea"/>
                <a:cs typeface="+mn-cs"/>
              </a:rPr>
              <a:t>permanente</a:t>
            </a:r>
            <a:r>
              <a:rPr lang="en-US" sz="1200" b="0" i="0" kern="1200" dirty="0">
                <a:solidFill>
                  <a:schemeClr val="tx1"/>
                </a:solidFill>
                <a:effectLst/>
                <a:latin typeface="+mn-lt"/>
                <a:ea typeface="+mn-ea"/>
                <a:cs typeface="+mn-cs"/>
              </a:rPr>
              <a:t> da parte </a:t>
            </a:r>
            <a:r>
              <a:rPr lang="en-US" sz="1200" b="0" i="0" kern="1200" dirty="0" err="1">
                <a:solidFill>
                  <a:schemeClr val="tx1"/>
                </a:solidFill>
                <a:effectLst/>
                <a:latin typeface="+mn-lt"/>
                <a:ea typeface="+mn-ea"/>
                <a:cs typeface="+mn-cs"/>
              </a:rPr>
              <a:t>della</a:t>
            </a:r>
            <a:r>
              <a:rPr lang="en-US" sz="1200" b="0" i="0" kern="1200" dirty="0">
                <a:solidFill>
                  <a:schemeClr val="tx1"/>
                </a:solidFill>
                <a:effectLst/>
                <a:latin typeface="+mn-lt"/>
                <a:ea typeface="+mn-ea"/>
                <a:cs typeface="+mn-cs"/>
              </a:rPr>
              <a:t> replica </a:t>
            </a:r>
            <a:r>
              <a:rPr lang="en-US" sz="1200" b="0" i="0" kern="1200" dirty="0" err="1">
                <a:solidFill>
                  <a:schemeClr val="tx1"/>
                </a:solidFill>
                <a:effectLst/>
                <a:latin typeface="+mn-lt"/>
                <a:ea typeface="+mn-ea"/>
                <a:cs typeface="+mn-cs"/>
              </a:rPr>
              <a:t>primaria</a:t>
            </a:r>
            <a:r>
              <a:rPr lang="en-US" sz="1200" b="0" i="0" kern="1200" dirty="0">
                <a:solidFill>
                  <a:schemeClr val="tx1"/>
                </a:solidFill>
                <a:effectLst/>
                <a:latin typeface="+mn-lt"/>
                <a:ea typeface="+mn-ea"/>
                <a:cs typeface="+mn-cs"/>
              </a:rPr>
              <a:t> e </a:t>
            </a:r>
            <a:r>
              <a:rPr lang="en-US" sz="1200" b="0" i="0" kern="1200" dirty="0" err="1">
                <a:solidFill>
                  <a:schemeClr val="tx1"/>
                </a:solidFill>
                <a:effectLst/>
                <a:latin typeface="+mn-lt"/>
                <a:ea typeface="+mn-ea"/>
                <a:cs typeface="+mn-cs"/>
              </a:rPr>
              <a:t>della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maggioranza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delle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repliche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secondarie</a:t>
            </a:r>
            <a:r>
              <a:rPr lang="en-US" sz="1200" b="0" i="0" kern="1200" dirty="0">
                <a:solidFill>
                  <a:schemeClr val="tx1"/>
                </a:solidFill>
                <a:effectLst/>
                <a:latin typeface="+mn-lt"/>
                <a:ea typeface="+mn-ea"/>
                <a:cs typeface="+mn-cs"/>
              </a:rPr>
              <a:t> o </a:t>
            </a:r>
            <a:r>
              <a:rPr lang="en-US" sz="1200" b="0" i="0" kern="1200" dirty="0" err="1">
                <a:solidFill>
                  <a:schemeClr val="tx1"/>
                </a:solidFill>
                <a:effectLst/>
                <a:latin typeface="+mn-lt"/>
                <a:ea typeface="+mn-ea"/>
                <a:cs typeface="+mn-cs"/>
              </a:rPr>
              <a:t>l'interruzione</a:t>
            </a:r>
            <a:r>
              <a:rPr lang="en-US" sz="1200" b="0" i="0" kern="1200" dirty="0">
                <a:solidFill>
                  <a:schemeClr val="tx1"/>
                </a:solidFill>
                <a:effectLst/>
                <a:latin typeface="+mn-lt"/>
                <a:ea typeface="+mn-ea"/>
                <a:cs typeface="+mn-cs"/>
              </a:rPr>
              <a:t>. Una </a:t>
            </a:r>
            <a:r>
              <a:rPr lang="en-US" sz="1200" b="0" i="0" kern="1200" dirty="0" err="1">
                <a:solidFill>
                  <a:schemeClr val="tx1"/>
                </a:solidFill>
                <a:effectLst/>
                <a:latin typeface="+mn-lt"/>
                <a:ea typeface="+mn-ea"/>
                <a:cs typeface="+mn-cs"/>
              </a:rPr>
              <a:t>lettura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viene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sempre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confermata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dalla</a:t>
            </a:r>
            <a:r>
              <a:rPr lang="en-US" sz="1200" b="0" i="0" kern="1200" dirty="0">
                <a:solidFill>
                  <a:schemeClr val="tx1"/>
                </a:solidFill>
                <a:effectLst/>
                <a:latin typeface="+mn-lt"/>
                <a:ea typeface="+mn-ea"/>
                <a:cs typeface="+mn-cs"/>
              </a:rPr>
              <a:t> quorum di </a:t>
            </a:r>
            <a:r>
              <a:rPr lang="en-US" sz="1200" b="0" i="0" kern="1200" dirty="0" err="1">
                <a:solidFill>
                  <a:schemeClr val="tx1"/>
                </a:solidFill>
                <a:effectLst/>
                <a:latin typeface="+mn-lt"/>
                <a:ea typeface="+mn-ea"/>
                <a:cs typeface="+mn-cs"/>
              </a:rPr>
              <a:t>maggioranza</a:t>
            </a:r>
            <a:r>
              <a:rPr lang="en-US" sz="1200" b="0" i="0" kern="1200" dirty="0">
                <a:solidFill>
                  <a:schemeClr val="tx1"/>
                </a:solidFill>
                <a:effectLst/>
                <a:latin typeface="+mn-lt"/>
                <a:ea typeface="+mn-ea"/>
                <a:cs typeface="+mn-cs"/>
              </a:rPr>
              <a:t> per le </a:t>
            </a:r>
            <a:r>
              <a:rPr lang="en-US" sz="1200" b="0" i="0" kern="1200" dirty="0" err="1">
                <a:solidFill>
                  <a:schemeClr val="tx1"/>
                </a:solidFill>
                <a:effectLst/>
                <a:latin typeface="+mn-lt"/>
                <a:ea typeface="+mn-ea"/>
                <a:cs typeface="+mn-cs"/>
              </a:rPr>
              <a:t>letture</a:t>
            </a:r>
            <a:r>
              <a:rPr lang="en-US" sz="1200" b="0" i="0" kern="1200" dirty="0">
                <a:solidFill>
                  <a:schemeClr val="tx1"/>
                </a:solidFill>
                <a:effectLst/>
                <a:latin typeface="+mn-lt"/>
                <a:ea typeface="+mn-ea"/>
                <a:cs typeface="+mn-cs"/>
              </a:rPr>
              <a:t>: un client non </a:t>
            </a:r>
            <a:r>
              <a:rPr lang="en-US" sz="1200" b="0" i="0" kern="1200" dirty="0" err="1">
                <a:solidFill>
                  <a:schemeClr val="tx1"/>
                </a:solidFill>
                <a:effectLst/>
                <a:latin typeface="+mn-lt"/>
                <a:ea typeface="+mn-ea"/>
                <a:cs typeface="+mn-cs"/>
              </a:rPr>
              <a:t>potrà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vedere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scrittura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parziale</a:t>
            </a:r>
            <a:r>
              <a:rPr lang="en-US" sz="1200" b="0" i="0" kern="1200" dirty="0">
                <a:solidFill>
                  <a:schemeClr val="tx1"/>
                </a:solidFill>
                <a:effectLst/>
                <a:latin typeface="+mn-lt"/>
                <a:ea typeface="+mn-ea"/>
                <a:cs typeface="+mn-cs"/>
              </a:rPr>
              <a:t> o di cui non </a:t>
            </a:r>
            <a:r>
              <a:rPr lang="en-US" sz="1200" b="0" i="0" kern="1200" dirty="0" err="1">
                <a:solidFill>
                  <a:schemeClr val="tx1"/>
                </a:solidFill>
                <a:effectLst/>
                <a:latin typeface="+mn-lt"/>
                <a:ea typeface="+mn-ea"/>
                <a:cs typeface="+mn-cs"/>
              </a:rPr>
              <a:t>sia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stato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eseguito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a:t>
            </a:r>
            <a:r>
              <a:rPr lang="en-US" sz="1200" b="0" i="0" kern="1200" dirty="0">
                <a:solidFill>
                  <a:schemeClr val="tx1"/>
                </a:solidFill>
                <a:effectLst/>
                <a:latin typeface="+mn-lt"/>
                <a:ea typeface="+mn-ea"/>
                <a:cs typeface="+mn-cs"/>
              </a:rPr>
              <a:t> commit e </a:t>
            </a:r>
            <a:r>
              <a:rPr lang="en-US" sz="1200" b="0" i="0" kern="1200" dirty="0" err="1">
                <a:solidFill>
                  <a:schemeClr val="tx1"/>
                </a:solidFill>
                <a:effectLst/>
                <a:latin typeface="+mn-lt"/>
                <a:ea typeface="+mn-ea"/>
                <a:cs typeface="+mn-cs"/>
              </a:rPr>
              <a:t>leggerà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sempre</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più</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recente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scrittura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confermata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Gli</a:t>
            </a:r>
            <a:r>
              <a:rPr lang="en-US" sz="1200" b="0" i="0" kern="1200" dirty="0">
                <a:solidFill>
                  <a:schemeClr val="tx1"/>
                </a:solidFill>
                <a:effectLst/>
                <a:latin typeface="+mn-lt"/>
                <a:ea typeface="+mn-ea"/>
                <a:cs typeface="+mn-cs"/>
              </a:rPr>
              <a:t> account Azure Cosmos DB </a:t>
            </a:r>
            <a:r>
              <a:rPr lang="en-US" sz="1200" b="0" i="0" kern="1200" dirty="0" err="1">
                <a:solidFill>
                  <a:schemeClr val="tx1"/>
                </a:solidFill>
                <a:effectLst/>
                <a:latin typeface="+mn-lt"/>
                <a:ea typeface="+mn-ea"/>
                <a:cs typeface="+mn-cs"/>
              </a:rPr>
              <a:t>configurati</a:t>
            </a:r>
            <a:r>
              <a:rPr lang="en-US" sz="1200" b="0" i="0" kern="1200" dirty="0">
                <a:solidFill>
                  <a:schemeClr val="tx1"/>
                </a:solidFill>
                <a:effectLst/>
                <a:latin typeface="+mn-lt"/>
                <a:ea typeface="+mn-ea"/>
                <a:cs typeface="+mn-cs"/>
              </a:rPr>
              <a:t> per </a:t>
            </a:r>
            <a:r>
              <a:rPr lang="en-US" sz="1200" b="0" i="0" kern="1200" dirty="0" err="1">
                <a:solidFill>
                  <a:schemeClr val="tx1"/>
                </a:solidFill>
                <a:effectLst/>
                <a:latin typeface="+mn-lt"/>
                <a:ea typeface="+mn-ea"/>
                <a:cs typeface="+mn-cs"/>
              </a:rPr>
              <a:t>usare</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coerenza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assoluta</a:t>
            </a:r>
            <a:r>
              <a:rPr lang="en-US" sz="1200" b="0" i="0" kern="1200" dirty="0">
                <a:solidFill>
                  <a:schemeClr val="tx1"/>
                </a:solidFill>
                <a:effectLst/>
                <a:latin typeface="+mn-lt"/>
                <a:ea typeface="+mn-ea"/>
                <a:cs typeface="+mn-cs"/>
              </a:rPr>
              <a:t> non </a:t>
            </a:r>
            <a:r>
              <a:rPr lang="en-US" sz="1200" b="0" i="0" kern="1200" dirty="0" err="1">
                <a:solidFill>
                  <a:schemeClr val="tx1"/>
                </a:solidFill>
                <a:effectLst/>
                <a:latin typeface="+mn-lt"/>
                <a:ea typeface="+mn-ea"/>
                <a:cs typeface="+mn-cs"/>
              </a:rPr>
              <a:t>possono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associare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più</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un'area</a:t>
            </a:r>
            <a:r>
              <a:rPr lang="en-US" sz="1200" b="0" i="0" kern="1200" dirty="0">
                <a:solidFill>
                  <a:schemeClr val="tx1"/>
                </a:solidFill>
                <a:effectLst/>
                <a:latin typeface="+mn-lt"/>
                <a:ea typeface="+mn-ea"/>
                <a:cs typeface="+mn-cs"/>
              </a:rPr>
              <a:t> di Azure con </a:t>
            </a:r>
            <a:r>
              <a:rPr lang="en-US" sz="1200" b="0" i="0" kern="1200" dirty="0" err="1">
                <a:solidFill>
                  <a:schemeClr val="tx1"/>
                </a:solidFill>
                <a:effectLst/>
                <a:latin typeface="+mn-lt"/>
                <a:ea typeface="+mn-ea"/>
                <a:cs typeface="+mn-cs"/>
              </a:rPr>
              <a:t>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loro</a:t>
            </a:r>
            <a:r>
              <a:rPr lang="en-US" sz="1200" b="0" i="0" kern="1200" dirty="0">
                <a:solidFill>
                  <a:schemeClr val="tx1"/>
                </a:solidFill>
                <a:effectLst/>
                <a:latin typeface="+mn-lt"/>
                <a:ea typeface="+mn-ea"/>
                <a:cs typeface="+mn-cs"/>
              </a:rPr>
              <a:t> account Azure Cosmos DB.</a:t>
            </a:r>
          </a:p>
          <a:p>
            <a:r>
              <a:rPr lang="en-US" sz="1200" b="0" i="0" kern="1200" dirty="0">
                <a:solidFill>
                  <a:schemeClr val="tx1"/>
                </a:solidFill>
                <a:effectLst/>
                <a:latin typeface="+mn-lt"/>
                <a:ea typeface="+mn-ea"/>
                <a:cs typeface="+mn-cs"/>
              </a:rPr>
              <a:t>Il </a:t>
            </a:r>
            <a:r>
              <a:rPr lang="en-US" sz="1200" b="0" i="0" kern="1200" dirty="0" err="1">
                <a:solidFill>
                  <a:schemeClr val="tx1"/>
                </a:solidFill>
                <a:effectLst/>
                <a:latin typeface="+mn-lt"/>
                <a:ea typeface="+mn-ea"/>
                <a:cs typeface="+mn-cs"/>
              </a:rPr>
              <a:t>costo</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un'operazione</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lettura</a:t>
            </a:r>
            <a:r>
              <a:rPr lang="en-US" sz="1200" b="0" i="0" kern="1200" dirty="0">
                <a:solidFill>
                  <a:schemeClr val="tx1"/>
                </a:solidFill>
                <a:effectLst/>
                <a:latin typeface="+mn-lt"/>
                <a:ea typeface="+mn-ea"/>
                <a:cs typeface="+mn-cs"/>
              </a:rPr>
              <a:t> (in termini di </a:t>
            </a:r>
            <a:r>
              <a:rPr lang="en-US" sz="1200" b="0" i="0" u="none" strike="noStrike" kern="1200" dirty="0">
                <a:solidFill>
                  <a:schemeClr val="tx1"/>
                </a:solidFill>
                <a:effectLst/>
                <a:latin typeface="+mn-lt"/>
                <a:ea typeface="+mn-ea"/>
                <a:cs typeface="+mn-cs"/>
                <a:hlinkClick r:id="rId4"/>
              </a:rPr>
              <a:t>unità richiesta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consumate</a:t>
            </a:r>
            <a:r>
              <a:rPr lang="en-US" sz="1200" b="0" i="0" kern="1200" dirty="0">
                <a:solidFill>
                  <a:schemeClr val="tx1"/>
                </a:solidFill>
                <a:effectLst/>
                <a:latin typeface="+mn-lt"/>
                <a:ea typeface="+mn-ea"/>
                <a:cs typeface="+mn-cs"/>
              </a:rPr>
              <a:t>) con </a:t>
            </a:r>
            <a:r>
              <a:rPr lang="en-US" sz="1200" b="0" i="0" kern="1200" dirty="0" err="1">
                <a:solidFill>
                  <a:schemeClr val="tx1"/>
                </a:solidFill>
                <a:effectLst/>
                <a:latin typeface="+mn-lt"/>
                <a:ea typeface="+mn-ea"/>
                <a:cs typeface="+mn-cs"/>
              </a:rPr>
              <a:t>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livello</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coerenza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assoluta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è</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più</a:t>
            </a:r>
            <a:r>
              <a:rPr lang="en-US" sz="1200" b="0" i="0" kern="1200" dirty="0">
                <a:solidFill>
                  <a:schemeClr val="tx1"/>
                </a:solidFill>
                <a:effectLst/>
                <a:latin typeface="+mn-lt"/>
                <a:ea typeface="+mn-ea"/>
                <a:cs typeface="+mn-cs"/>
              </a:rPr>
              <a:t> alto </a:t>
            </a:r>
            <a:r>
              <a:rPr lang="en-US" sz="1200" b="0" i="0" kern="1200" dirty="0" err="1">
                <a:solidFill>
                  <a:schemeClr val="tx1"/>
                </a:solidFill>
                <a:effectLst/>
                <a:latin typeface="+mn-lt"/>
                <a:ea typeface="+mn-ea"/>
                <a:cs typeface="+mn-cs"/>
              </a:rPr>
              <a:t>rispetto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livelli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sessione</a:t>
            </a:r>
            <a:r>
              <a:rPr lang="en-US" sz="1200" b="0" i="0" kern="1200" dirty="0">
                <a:solidFill>
                  <a:schemeClr val="tx1"/>
                </a:solidFill>
                <a:effectLst/>
                <a:latin typeface="+mn-lt"/>
                <a:ea typeface="+mn-ea"/>
                <a:cs typeface="+mn-cs"/>
              </a:rPr>
              <a:t> e finale, ma </a:t>
            </a:r>
            <a:r>
              <a:rPr lang="en-US" sz="1200" b="0" i="0" kern="1200" dirty="0" err="1">
                <a:solidFill>
                  <a:schemeClr val="tx1"/>
                </a:solidFill>
                <a:effectLst/>
                <a:latin typeface="+mn-lt"/>
                <a:ea typeface="+mn-ea"/>
                <a:cs typeface="+mn-cs"/>
              </a:rPr>
              <a:t>uguale</a:t>
            </a:r>
            <a:r>
              <a:rPr lang="en-US" sz="1200" b="0" i="0" kern="1200" dirty="0">
                <a:solidFill>
                  <a:schemeClr val="tx1"/>
                </a:solidFill>
                <a:effectLst/>
                <a:latin typeface="+mn-lt"/>
                <a:ea typeface="+mn-ea"/>
                <a:cs typeface="+mn-cs"/>
              </a:rPr>
              <a:t> a </a:t>
            </a:r>
            <a:r>
              <a:rPr lang="en-US" sz="1200" b="0" i="0" kern="1200" dirty="0" err="1">
                <a:solidFill>
                  <a:schemeClr val="tx1"/>
                </a:solidFill>
                <a:effectLst/>
                <a:latin typeface="+mn-lt"/>
                <a:ea typeface="+mn-ea"/>
                <a:cs typeface="+mn-cs"/>
              </a:rPr>
              <a:t>quello</a:t>
            </a:r>
            <a:r>
              <a:rPr lang="en-US" sz="1200" b="0" i="0" kern="1200" dirty="0">
                <a:solidFill>
                  <a:schemeClr val="tx1"/>
                </a:solidFill>
                <a:effectLst/>
                <a:latin typeface="+mn-lt"/>
                <a:ea typeface="+mn-ea"/>
                <a:cs typeface="+mn-cs"/>
              </a:rPr>
              <a:t> del </a:t>
            </a:r>
            <a:r>
              <a:rPr lang="en-US" sz="1200" b="0" i="0" kern="1200" dirty="0" err="1">
                <a:solidFill>
                  <a:schemeClr val="tx1"/>
                </a:solidFill>
                <a:effectLst/>
                <a:latin typeface="+mn-lt"/>
                <a:ea typeface="+mn-ea"/>
                <a:cs typeface="+mn-cs"/>
              </a:rPr>
              <a:t>livello</a:t>
            </a:r>
            <a:r>
              <a:rPr lang="en-US" sz="1200" b="0" i="0" kern="1200" dirty="0">
                <a:solidFill>
                  <a:schemeClr val="tx1"/>
                </a:solidFill>
                <a:effectLst/>
                <a:latin typeface="+mn-lt"/>
                <a:ea typeface="+mn-ea"/>
                <a:cs typeface="+mn-cs"/>
              </a:rPr>
              <a:t> con </a:t>
            </a:r>
            <a:r>
              <a:rPr lang="en-US" sz="1200" b="0" i="0" kern="1200" dirty="0" err="1">
                <a:solidFill>
                  <a:schemeClr val="tx1"/>
                </a:solidFill>
                <a:effectLst/>
                <a:latin typeface="+mn-lt"/>
                <a:ea typeface="+mn-ea"/>
                <a:cs typeface="+mn-cs"/>
              </a:rPr>
              <a:t>obsolescenza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associata</a:t>
            </a:r>
            <a:r>
              <a:rPr lang="en-US" sz="1200" b="0" i="0" kern="1200" dirty="0">
                <a:solidFill>
                  <a:schemeClr val="tx1"/>
                </a:solidFill>
                <a:effectLst/>
                <a:latin typeface="+mn-lt"/>
                <a:ea typeface="+mn-ea"/>
                <a:cs typeface="+mn-cs"/>
              </a:rPr>
              <a:t>.</a:t>
            </a:r>
          </a:p>
          <a:p>
            <a:r>
              <a:rPr lang="en-US" sz="1200" b="1" i="0" kern="1200" dirty="0" err="1">
                <a:solidFill>
                  <a:schemeClr val="tx1"/>
                </a:solidFill>
                <a:effectLst/>
                <a:latin typeface="+mn-lt"/>
                <a:ea typeface="+mn-ea"/>
                <a:cs typeface="+mn-cs"/>
              </a:rPr>
              <a:t>Obsolescenza</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limitata</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La </a:t>
            </a:r>
            <a:r>
              <a:rPr lang="en-US" sz="1200" b="0" i="0" kern="1200" dirty="0" err="1">
                <a:solidFill>
                  <a:schemeClr val="tx1"/>
                </a:solidFill>
                <a:effectLst/>
                <a:latin typeface="+mn-lt"/>
                <a:ea typeface="+mn-ea"/>
                <a:cs typeface="+mn-cs"/>
              </a:rPr>
              <a:t>coerenza</a:t>
            </a:r>
            <a:r>
              <a:rPr lang="en-US" sz="1200" b="0" i="0" kern="1200" dirty="0">
                <a:solidFill>
                  <a:schemeClr val="tx1"/>
                </a:solidFill>
                <a:effectLst/>
                <a:latin typeface="+mn-lt"/>
                <a:ea typeface="+mn-ea"/>
                <a:cs typeface="+mn-cs"/>
              </a:rPr>
              <a:t> con </a:t>
            </a:r>
            <a:r>
              <a:rPr lang="en-US" sz="1200" b="0" i="0" kern="1200" dirty="0" err="1">
                <a:solidFill>
                  <a:schemeClr val="tx1"/>
                </a:solidFill>
                <a:effectLst/>
                <a:latin typeface="+mn-lt"/>
                <a:ea typeface="+mn-ea"/>
                <a:cs typeface="+mn-cs"/>
              </a:rPr>
              <a:t>obsolescenza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limitata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garantisce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che</a:t>
            </a:r>
            <a:r>
              <a:rPr lang="en-US" sz="1200" b="0" i="0" kern="1200" dirty="0">
                <a:solidFill>
                  <a:schemeClr val="tx1"/>
                </a:solidFill>
                <a:effectLst/>
                <a:latin typeface="+mn-lt"/>
                <a:ea typeface="+mn-ea"/>
                <a:cs typeface="+mn-cs"/>
              </a:rPr>
              <a:t> il </a:t>
            </a:r>
            <a:r>
              <a:rPr lang="en-US" sz="1200" b="0" i="0" kern="1200" dirty="0" err="1">
                <a:solidFill>
                  <a:schemeClr val="tx1"/>
                </a:solidFill>
                <a:effectLst/>
                <a:latin typeface="+mn-lt"/>
                <a:ea typeface="+mn-ea"/>
                <a:cs typeface="+mn-cs"/>
              </a:rPr>
              <a:t>ritardo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delle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letture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sulle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scritture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sia</a:t>
            </a:r>
            <a:r>
              <a:rPr lang="en-US" sz="1200" b="0" i="0" kern="1200" dirty="0">
                <a:solidFill>
                  <a:schemeClr val="tx1"/>
                </a:solidFill>
                <a:effectLst/>
                <a:latin typeface="+mn-lt"/>
                <a:ea typeface="+mn-ea"/>
                <a:cs typeface="+mn-cs"/>
              </a:rPr>
              <a:t> al </a:t>
            </a:r>
            <a:r>
              <a:rPr lang="en-US" sz="1200" b="0" i="0" kern="1200" dirty="0" err="1">
                <a:solidFill>
                  <a:schemeClr val="tx1"/>
                </a:solidFill>
                <a:effectLst/>
                <a:latin typeface="+mn-lt"/>
                <a:ea typeface="+mn-ea"/>
                <a:cs typeface="+mn-cs"/>
              </a:rPr>
              <a:t>massimo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pari</a:t>
            </a:r>
            <a:r>
              <a:rPr lang="en-US" sz="1200" b="0" i="0" kern="1200" dirty="0">
                <a:solidFill>
                  <a:schemeClr val="tx1"/>
                </a:solidFill>
                <a:effectLst/>
                <a:latin typeface="+mn-lt"/>
                <a:ea typeface="+mn-ea"/>
                <a:cs typeface="+mn-cs"/>
              </a:rPr>
              <a:t> a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versioni</a:t>
            </a:r>
            <a:r>
              <a:rPr lang="en-US" sz="1200" b="0" i="0" kern="1200" dirty="0">
                <a:solidFill>
                  <a:schemeClr val="tx1"/>
                </a:solidFill>
                <a:effectLst/>
                <a:latin typeface="+mn-lt"/>
                <a:ea typeface="+mn-ea"/>
                <a:cs typeface="+mn-cs"/>
              </a:rPr>
              <a:t> o </a:t>
            </a:r>
            <a:r>
              <a:rPr lang="en-US" sz="1200" b="0" i="0" kern="1200" dirty="0" err="1">
                <a:solidFill>
                  <a:schemeClr val="tx1"/>
                </a:solidFill>
                <a:effectLst/>
                <a:latin typeface="+mn-lt"/>
                <a:ea typeface="+mn-ea"/>
                <a:cs typeface="+mn-cs"/>
              </a:rPr>
              <a:t>prefissi</a:t>
            </a:r>
            <a:r>
              <a:rPr lang="en-US" sz="1200" b="0" i="0" kern="1200" dirty="0">
                <a:solidFill>
                  <a:schemeClr val="tx1"/>
                </a:solidFill>
                <a:effectLst/>
                <a:latin typeface="+mn-lt"/>
                <a:ea typeface="+mn-ea"/>
                <a:cs typeface="+mn-cs"/>
              </a:rPr>
              <a:t> di un </a:t>
            </a:r>
            <a:r>
              <a:rPr lang="en-US" sz="1200" b="0" i="0" kern="1200" dirty="0" err="1">
                <a:solidFill>
                  <a:schemeClr val="tx1"/>
                </a:solidFill>
                <a:effectLst/>
                <a:latin typeface="+mn-lt"/>
                <a:ea typeface="+mn-ea"/>
                <a:cs typeface="+mn-cs"/>
              </a:rPr>
              <a:t>elemento</a:t>
            </a:r>
            <a:r>
              <a:rPr lang="en-US" sz="1200" b="0" i="0" kern="1200" dirty="0">
                <a:solidFill>
                  <a:schemeClr val="tx1"/>
                </a:solidFill>
                <a:effectLst/>
                <a:latin typeface="+mn-lt"/>
                <a:ea typeface="+mn-ea"/>
                <a:cs typeface="+mn-cs"/>
              </a:rPr>
              <a:t> o </a:t>
            </a:r>
            <a:r>
              <a:rPr lang="en-US" sz="1200" b="0" i="0" kern="1200" dirty="0" err="1">
                <a:solidFill>
                  <a:schemeClr val="tx1"/>
                </a:solidFill>
                <a:effectLst/>
                <a:latin typeface="+mn-lt"/>
                <a:ea typeface="+mn-ea"/>
                <a:cs typeface="+mn-cs"/>
              </a:rPr>
              <a:t>all'intervallo</a:t>
            </a:r>
            <a:r>
              <a:rPr lang="en-US" sz="1200" b="0" i="0" kern="1200" dirty="0">
                <a:solidFill>
                  <a:schemeClr val="tx1"/>
                </a:solidFill>
                <a:effectLst/>
                <a:latin typeface="+mn-lt"/>
                <a:ea typeface="+mn-ea"/>
                <a:cs typeface="+mn-cs"/>
              </a:rPr>
              <a:t> di tempo </a:t>
            </a:r>
            <a:r>
              <a:rPr lang="en-US" sz="1200" b="0" i="1"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Pertanto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quando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sceglie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decadimento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ristretto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decadimento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può</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essere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configurato</a:t>
            </a:r>
            <a:r>
              <a:rPr lang="en-US" sz="1200" b="0" i="0" kern="1200" dirty="0">
                <a:solidFill>
                  <a:schemeClr val="tx1"/>
                </a:solidFill>
                <a:effectLst/>
                <a:latin typeface="+mn-lt"/>
                <a:ea typeface="+mn-ea"/>
                <a:cs typeface="+mn-cs"/>
              </a:rPr>
              <a:t> in due </a:t>
            </a:r>
            <a:r>
              <a:rPr lang="en-US" sz="1200" b="0" i="0" kern="1200" dirty="0" err="1">
                <a:solidFill>
                  <a:schemeClr val="tx1"/>
                </a:solidFill>
                <a:effectLst/>
                <a:latin typeface="+mn-lt"/>
                <a:ea typeface="+mn-ea"/>
                <a:cs typeface="+mn-cs"/>
              </a:rPr>
              <a:t>modi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numero</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versioni</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dell'elemento</a:t>
            </a:r>
            <a:r>
              <a:rPr lang="en-US" sz="1200" b="0" i="0" kern="1200" dirty="0">
                <a:solidFill>
                  <a:schemeClr val="tx1"/>
                </a:solidFill>
                <a:effectLst/>
                <a:latin typeface="+mn-lt"/>
                <a:ea typeface="+mn-ea"/>
                <a:cs typeface="+mn-cs"/>
              </a:rPr>
              <a:t> del </a:t>
            </a:r>
            <a:r>
              <a:rPr lang="en-US" sz="1200" b="0" i="0" kern="1200" dirty="0" err="1">
                <a:solidFill>
                  <a:schemeClr val="tx1"/>
                </a:solidFill>
                <a:effectLst/>
                <a:latin typeface="+mn-lt"/>
                <a:ea typeface="+mn-ea"/>
                <a:cs typeface="+mn-cs"/>
              </a:rPr>
              <a:t>ritardo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delle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operazioni</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lettura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sulle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operazioni</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scrittura</a:t>
            </a:r>
            <a:r>
              <a:rPr lang="en-US" sz="1200" b="0" i="0" kern="1200" dirty="0">
                <a:solidFill>
                  <a:schemeClr val="tx1"/>
                </a:solidFill>
                <a:effectLst/>
                <a:latin typeface="+mn-lt"/>
                <a:ea typeface="+mn-ea"/>
                <a:cs typeface="+mn-cs"/>
              </a:rPr>
              <a:t> e </a:t>
            </a:r>
            <a:r>
              <a:rPr lang="en-US" sz="1200" b="0" i="0" kern="1200" dirty="0" err="1">
                <a:solidFill>
                  <a:schemeClr val="tx1"/>
                </a:solidFill>
                <a:effectLst/>
                <a:latin typeface="+mn-lt"/>
                <a:ea typeface="+mn-ea"/>
                <a:cs typeface="+mn-cs"/>
              </a:rPr>
              <a:t>l'intervallo</a:t>
            </a:r>
            <a:r>
              <a:rPr lang="en-US" sz="1200" b="0" i="0" kern="1200" dirty="0">
                <a:solidFill>
                  <a:schemeClr val="tx1"/>
                </a:solidFill>
                <a:effectLst/>
                <a:latin typeface="+mn-lt"/>
                <a:ea typeface="+mn-ea"/>
                <a:cs typeface="+mn-cs"/>
              </a:rPr>
              <a:t> di tempo </a:t>
            </a:r>
            <a:r>
              <a:rPr lang="en-US" sz="1200" b="0" i="1" kern="1200" dirty="0">
                <a:solidFill>
                  <a:schemeClr val="tx1"/>
                </a:solidFill>
                <a:effectLst/>
                <a:latin typeface="+mn-lt"/>
                <a:ea typeface="+mn-ea"/>
                <a:cs typeface="+mn-cs"/>
              </a:rPr>
              <a:t>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Il </a:t>
            </a:r>
            <a:r>
              <a:rPr lang="en-US" sz="1200" b="0" i="0" kern="1200" dirty="0" err="1">
                <a:solidFill>
                  <a:schemeClr val="tx1"/>
                </a:solidFill>
                <a:effectLst/>
                <a:latin typeface="+mn-lt"/>
                <a:ea typeface="+mn-ea"/>
                <a:cs typeface="+mn-cs"/>
              </a:rPr>
              <a:t>decadimento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ristretto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offre</a:t>
            </a:r>
            <a:r>
              <a:rPr lang="en-US" sz="1200" b="0" i="0" kern="1200" dirty="0">
                <a:solidFill>
                  <a:schemeClr val="tx1"/>
                </a:solidFill>
                <a:effectLst/>
                <a:latin typeface="+mn-lt"/>
                <a:ea typeface="+mn-ea"/>
                <a:cs typeface="+mn-cs"/>
              </a:rPr>
              <a:t> un </a:t>
            </a:r>
            <a:r>
              <a:rPr lang="en-US" sz="1200" b="0" i="0" kern="1200" dirty="0" err="1">
                <a:solidFill>
                  <a:schemeClr val="tx1"/>
                </a:solidFill>
                <a:effectLst/>
                <a:latin typeface="+mn-lt"/>
                <a:ea typeface="+mn-ea"/>
                <a:cs typeface="+mn-cs"/>
              </a:rPr>
              <a:t>ordine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globale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totale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tranne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all'interno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della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finestra</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decadimento</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garanzia</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lettura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monotona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esiste</a:t>
            </a:r>
            <a:r>
              <a:rPr lang="en-US" sz="1200" b="0" i="0" kern="1200" dirty="0">
                <a:solidFill>
                  <a:schemeClr val="tx1"/>
                </a:solidFill>
                <a:effectLst/>
                <a:latin typeface="+mn-lt"/>
                <a:ea typeface="+mn-ea"/>
                <a:cs typeface="+mn-cs"/>
              </a:rPr>
              <a:t> in </a:t>
            </a:r>
            <a:r>
              <a:rPr lang="en-US" sz="1200" b="0" i="0" kern="1200" dirty="0" err="1">
                <a:solidFill>
                  <a:schemeClr val="tx1"/>
                </a:solidFill>
                <a:effectLst/>
                <a:latin typeface="+mn-lt"/>
                <a:ea typeface="+mn-ea"/>
                <a:cs typeface="+mn-cs"/>
              </a:rPr>
              <a:t>un'area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all'interno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all'esterno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della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finestra</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decadimento</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L'obsolescenza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associata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offre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maggiore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garanzia</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coerenza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rispetto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coerenza</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sessione</a:t>
            </a:r>
            <a:r>
              <a:rPr lang="en-US" sz="1200" b="0" i="0" kern="1200" dirty="0">
                <a:solidFill>
                  <a:schemeClr val="tx1"/>
                </a:solidFill>
                <a:effectLst/>
                <a:latin typeface="+mn-lt"/>
                <a:ea typeface="+mn-ea"/>
                <a:cs typeface="+mn-cs"/>
              </a:rPr>
              <a:t> o finale. Per le </a:t>
            </a:r>
            <a:r>
              <a:rPr lang="en-US" sz="1200" b="0" i="0" kern="1200" dirty="0" err="1">
                <a:solidFill>
                  <a:schemeClr val="tx1"/>
                </a:solidFill>
                <a:effectLst/>
                <a:latin typeface="+mn-lt"/>
                <a:ea typeface="+mn-ea"/>
                <a:cs typeface="+mn-cs"/>
              </a:rPr>
              <a:t>applicazioni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distribuite</a:t>
            </a:r>
            <a:r>
              <a:rPr lang="en-US" sz="1200" b="0" i="0" kern="1200" dirty="0">
                <a:solidFill>
                  <a:schemeClr val="tx1"/>
                </a:solidFill>
                <a:effectLst/>
                <a:latin typeface="+mn-lt"/>
                <a:ea typeface="+mn-ea"/>
                <a:cs typeface="+mn-cs"/>
              </a:rPr>
              <a:t> a </a:t>
            </a:r>
            <a:r>
              <a:rPr lang="en-US" sz="1200" b="0" i="0" kern="1200" dirty="0" err="1">
                <a:solidFill>
                  <a:schemeClr val="tx1"/>
                </a:solidFill>
                <a:effectLst/>
                <a:latin typeface="+mn-lt"/>
                <a:ea typeface="+mn-ea"/>
                <a:cs typeface="+mn-cs"/>
              </a:rPr>
              <a:t>livello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globale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è</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consigliabile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usare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l'obsolescenza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associata</a:t>
            </a:r>
            <a:r>
              <a:rPr lang="en-US" sz="1200" b="0" i="0" kern="1200" dirty="0">
                <a:solidFill>
                  <a:schemeClr val="tx1"/>
                </a:solidFill>
                <a:effectLst/>
                <a:latin typeface="+mn-lt"/>
                <a:ea typeface="+mn-ea"/>
                <a:cs typeface="+mn-cs"/>
              </a:rPr>
              <a:t> per </a:t>
            </a:r>
            <a:r>
              <a:rPr lang="en-US" sz="1200" b="0" i="0" kern="1200" dirty="0" err="1">
                <a:solidFill>
                  <a:schemeClr val="tx1"/>
                </a:solidFill>
                <a:effectLst/>
                <a:latin typeface="+mn-lt"/>
                <a:ea typeface="+mn-ea"/>
                <a:cs typeface="+mn-cs"/>
              </a:rPr>
              <a:t>gli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scenari</a:t>
            </a:r>
            <a:r>
              <a:rPr lang="en-US" sz="1200" b="0" i="0" kern="1200" dirty="0">
                <a:solidFill>
                  <a:schemeClr val="tx1"/>
                </a:solidFill>
                <a:effectLst/>
                <a:latin typeface="+mn-lt"/>
                <a:ea typeface="+mn-ea"/>
                <a:cs typeface="+mn-cs"/>
              </a:rPr>
              <a:t> in cui </a:t>
            </a:r>
            <a:r>
              <a:rPr lang="en-US" sz="1200" b="0" i="0" kern="1200" dirty="0" err="1">
                <a:solidFill>
                  <a:schemeClr val="tx1"/>
                </a:solidFill>
                <a:effectLst/>
                <a:latin typeface="+mn-lt"/>
                <a:ea typeface="+mn-ea"/>
                <a:cs typeface="+mn-cs"/>
              </a:rPr>
              <a:t>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desidera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coerenza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assoluta</a:t>
            </a:r>
            <a:r>
              <a:rPr lang="en-US" sz="1200" b="0" i="0" kern="1200" dirty="0">
                <a:solidFill>
                  <a:schemeClr val="tx1"/>
                </a:solidFill>
                <a:effectLst/>
                <a:latin typeface="+mn-lt"/>
                <a:ea typeface="+mn-ea"/>
                <a:cs typeface="+mn-cs"/>
              </a:rPr>
              <a:t> ma </a:t>
            </a:r>
            <a:r>
              <a:rPr lang="en-US" sz="1200" b="0" i="0" kern="1200" dirty="0" err="1">
                <a:solidFill>
                  <a:schemeClr val="tx1"/>
                </a:solidFill>
                <a:effectLst/>
                <a:latin typeface="+mn-lt"/>
                <a:ea typeface="+mn-ea"/>
                <a:cs typeface="+mn-cs"/>
              </a:rPr>
              <a:t>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desidera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a:t>
            </a:r>
            <a:r>
              <a:rPr lang="en-US" sz="1200" b="0" i="0" kern="1200" dirty="0">
                <a:solidFill>
                  <a:schemeClr val="tx1"/>
                </a:solidFill>
                <a:effectLst/>
                <a:latin typeface="+mn-lt"/>
                <a:ea typeface="+mn-ea"/>
                <a:cs typeface="+mn-cs"/>
              </a:rPr>
              <a:t> 99,99% di </a:t>
            </a:r>
            <a:r>
              <a:rPr lang="en-US" sz="1200" b="0" i="0" kern="1200" dirty="0" err="1">
                <a:solidFill>
                  <a:schemeClr val="tx1"/>
                </a:solidFill>
                <a:effectLst/>
                <a:latin typeface="+mn-lt"/>
                <a:ea typeface="+mn-ea"/>
                <a:cs typeface="+mn-cs"/>
              </a:rPr>
              <a:t>disponibilità</a:t>
            </a:r>
            <a:r>
              <a:rPr lang="en-US" sz="1200" b="0" i="0" kern="1200" dirty="0">
                <a:solidFill>
                  <a:schemeClr val="tx1"/>
                </a:solidFill>
                <a:effectLst/>
                <a:latin typeface="+mn-lt"/>
                <a:ea typeface="+mn-ea"/>
                <a:cs typeface="+mn-cs"/>
              </a:rPr>
              <a:t> e </a:t>
            </a:r>
            <a:r>
              <a:rPr lang="en-US" sz="1200" b="0" i="0" kern="1200" dirty="0" err="1">
                <a:solidFill>
                  <a:schemeClr val="tx1"/>
                </a:solidFill>
                <a:effectLst/>
                <a:latin typeface="+mn-lt"/>
                <a:ea typeface="+mn-ea"/>
                <a:cs typeface="+mn-cs"/>
              </a:rPr>
              <a:t>bassa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latenza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Gli</a:t>
            </a:r>
            <a:r>
              <a:rPr lang="en-US" sz="1200" b="0" i="0" kern="1200" dirty="0">
                <a:solidFill>
                  <a:schemeClr val="tx1"/>
                </a:solidFill>
                <a:effectLst/>
                <a:latin typeface="+mn-lt"/>
                <a:ea typeface="+mn-ea"/>
                <a:cs typeface="+mn-cs"/>
              </a:rPr>
              <a:t> account Azure Cosmos DB </a:t>
            </a:r>
            <a:r>
              <a:rPr lang="en-US" sz="1200" b="0" i="0" kern="1200" dirty="0" err="1">
                <a:solidFill>
                  <a:schemeClr val="tx1"/>
                </a:solidFill>
                <a:effectLst/>
                <a:latin typeface="+mn-lt"/>
                <a:ea typeface="+mn-ea"/>
                <a:cs typeface="+mn-cs"/>
              </a:rPr>
              <a:t>configurati</a:t>
            </a:r>
            <a:r>
              <a:rPr lang="en-US" sz="1200" b="0" i="0" kern="1200" dirty="0">
                <a:solidFill>
                  <a:schemeClr val="tx1"/>
                </a:solidFill>
                <a:effectLst/>
                <a:latin typeface="+mn-lt"/>
                <a:ea typeface="+mn-ea"/>
                <a:cs typeface="+mn-cs"/>
              </a:rPr>
              <a:t> con la </a:t>
            </a:r>
            <a:r>
              <a:rPr lang="en-US" sz="1200" b="0" i="0" kern="1200" dirty="0" err="1">
                <a:solidFill>
                  <a:schemeClr val="tx1"/>
                </a:solidFill>
                <a:effectLst/>
                <a:latin typeface="+mn-lt"/>
                <a:ea typeface="+mn-ea"/>
                <a:cs typeface="+mn-cs"/>
              </a:rPr>
              <a:t>coerenza</a:t>
            </a:r>
            <a:r>
              <a:rPr lang="en-US" sz="1200" b="0" i="0" kern="1200" dirty="0">
                <a:solidFill>
                  <a:schemeClr val="tx1"/>
                </a:solidFill>
                <a:effectLst/>
                <a:latin typeface="+mn-lt"/>
                <a:ea typeface="+mn-ea"/>
                <a:cs typeface="+mn-cs"/>
              </a:rPr>
              <a:t> con </a:t>
            </a:r>
            <a:r>
              <a:rPr lang="en-US" sz="1200" b="0" i="0" kern="1200" dirty="0" err="1">
                <a:solidFill>
                  <a:schemeClr val="tx1"/>
                </a:solidFill>
                <a:effectLst/>
                <a:latin typeface="+mn-lt"/>
                <a:ea typeface="+mn-ea"/>
                <a:cs typeface="+mn-cs"/>
              </a:rPr>
              <a:t>decadimento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ristretto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possono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associare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qualsiasi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numero</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aree</a:t>
            </a:r>
            <a:r>
              <a:rPr lang="en-US" sz="1200" b="0" i="0" kern="1200" dirty="0">
                <a:solidFill>
                  <a:schemeClr val="tx1"/>
                </a:solidFill>
                <a:effectLst/>
                <a:latin typeface="+mn-lt"/>
                <a:ea typeface="+mn-ea"/>
                <a:cs typeface="+mn-cs"/>
              </a:rPr>
              <a:t> di Azure con </a:t>
            </a:r>
            <a:r>
              <a:rPr lang="en-US" sz="1200" b="0" i="0" kern="1200" dirty="0" err="1">
                <a:solidFill>
                  <a:schemeClr val="tx1"/>
                </a:solidFill>
                <a:effectLst/>
                <a:latin typeface="+mn-lt"/>
                <a:ea typeface="+mn-ea"/>
                <a:cs typeface="+mn-cs"/>
              </a:rPr>
              <a:t>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proprio</a:t>
            </a:r>
            <a:r>
              <a:rPr lang="en-US" sz="1200" b="0" i="0" kern="1200" dirty="0">
                <a:solidFill>
                  <a:schemeClr val="tx1"/>
                </a:solidFill>
                <a:effectLst/>
                <a:latin typeface="+mn-lt"/>
                <a:ea typeface="+mn-ea"/>
                <a:cs typeface="+mn-cs"/>
              </a:rPr>
              <a:t> account Azure Cosmos DB.</a:t>
            </a:r>
          </a:p>
          <a:p>
            <a:r>
              <a:rPr lang="en-US" sz="1200" b="0" i="0" kern="1200" dirty="0">
                <a:solidFill>
                  <a:schemeClr val="tx1"/>
                </a:solidFill>
                <a:effectLst/>
                <a:latin typeface="+mn-lt"/>
                <a:ea typeface="+mn-ea"/>
                <a:cs typeface="+mn-cs"/>
              </a:rPr>
              <a:t>Il </a:t>
            </a:r>
            <a:r>
              <a:rPr lang="en-US" sz="1200" b="0" i="0" kern="1200" dirty="0" err="1">
                <a:solidFill>
                  <a:schemeClr val="tx1"/>
                </a:solidFill>
                <a:effectLst/>
                <a:latin typeface="+mn-lt"/>
                <a:ea typeface="+mn-ea"/>
                <a:cs typeface="+mn-cs"/>
              </a:rPr>
              <a:t>costo</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un'operazione</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lettura</a:t>
            </a:r>
            <a:r>
              <a:rPr lang="en-US" sz="1200" b="0" i="0" kern="1200" dirty="0">
                <a:solidFill>
                  <a:schemeClr val="tx1"/>
                </a:solidFill>
                <a:effectLst/>
                <a:latin typeface="+mn-lt"/>
                <a:ea typeface="+mn-ea"/>
                <a:cs typeface="+mn-cs"/>
              </a:rPr>
              <a:t> (in termini di </a:t>
            </a:r>
            <a:r>
              <a:rPr lang="en-US" sz="1200" b="0" i="0" kern="1200" dirty="0" err="1">
                <a:solidFill>
                  <a:schemeClr val="tx1"/>
                </a:solidFill>
                <a:effectLst/>
                <a:latin typeface="+mn-lt"/>
                <a:ea typeface="+mn-ea"/>
                <a:cs typeface="+mn-cs"/>
              </a:rPr>
              <a:t>unità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richiesta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consumate</a:t>
            </a:r>
            <a:r>
              <a:rPr lang="en-US" sz="1200" b="0" i="0" kern="1200" dirty="0">
                <a:solidFill>
                  <a:schemeClr val="tx1"/>
                </a:solidFill>
                <a:effectLst/>
                <a:latin typeface="+mn-lt"/>
                <a:ea typeface="+mn-ea"/>
                <a:cs typeface="+mn-cs"/>
              </a:rPr>
              <a:t>) con </a:t>
            </a:r>
            <a:r>
              <a:rPr lang="en-US" sz="1200" b="0" i="0" kern="1200" dirty="0" err="1">
                <a:solidFill>
                  <a:schemeClr val="tx1"/>
                </a:solidFill>
                <a:effectLst/>
                <a:latin typeface="+mn-lt"/>
                <a:ea typeface="+mn-ea"/>
                <a:cs typeface="+mn-cs"/>
              </a:rPr>
              <a:t>l'obsolescenza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associata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è</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più</a:t>
            </a:r>
            <a:r>
              <a:rPr lang="en-US" sz="1200" b="0" i="0" kern="1200" dirty="0">
                <a:solidFill>
                  <a:schemeClr val="tx1"/>
                </a:solidFill>
                <a:effectLst/>
                <a:latin typeface="+mn-lt"/>
                <a:ea typeface="+mn-ea"/>
                <a:cs typeface="+mn-cs"/>
              </a:rPr>
              <a:t> alto </a:t>
            </a:r>
            <a:r>
              <a:rPr lang="en-US" sz="1200" b="0" i="0" kern="1200" dirty="0" err="1">
                <a:solidFill>
                  <a:schemeClr val="tx1"/>
                </a:solidFill>
                <a:effectLst/>
                <a:latin typeface="+mn-lt"/>
                <a:ea typeface="+mn-ea"/>
                <a:cs typeface="+mn-cs"/>
              </a:rPr>
              <a:t>rispetto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livelli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sessione</a:t>
            </a:r>
            <a:r>
              <a:rPr lang="en-US" sz="1200" b="0" i="0" kern="1200" dirty="0">
                <a:solidFill>
                  <a:schemeClr val="tx1"/>
                </a:solidFill>
                <a:effectLst/>
                <a:latin typeface="+mn-lt"/>
                <a:ea typeface="+mn-ea"/>
                <a:cs typeface="+mn-cs"/>
              </a:rPr>
              <a:t> e finale, ma </a:t>
            </a:r>
            <a:r>
              <a:rPr lang="en-US" sz="1200" b="0" i="0" kern="1200" dirty="0" err="1">
                <a:solidFill>
                  <a:schemeClr val="tx1"/>
                </a:solidFill>
                <a:effectLst/>
                <a:latin typeface="+mn-lt"/>
                <a:ea typeface="+mn-ea"/>
                <a:cs typeface="+mn-cs"/>
              </a:rPr>
              <a:t>uguale</a:t>
            </a:r>
            <a:r>
              <a:rPr lang="en-US" sz="1200" b="0" i="0" kern="1200" dirty="0">
                <a:solidFill>
                  <a:schemeClr val="tx1"/>
                </a:solidFill>
                <a:effectLst/>
                <a:latin typeface="+mn-lt"/>
                <a:ea typeface="+mn-ea"/>
                <a:cs typeface="+mn-cs"/>
              </a:rPr>
              <a:t> a </a:t>
            </a:r>
            <a:r>
              <a:rPr lang="en-US" sz="1200" b="0" i="0" kern="1200" dirty="0" err="1">
                <a:solidFill>
                  <a:schemeClr val="tx1"/>
                </a:solidFill>
                <a:effectLst/>
                <a:latin typeface="+mn-lt"/>
                <a:ea typeface="+mn-ea"/>
                <a:cs typeface="+mn-cs"/>
              </a:rPr>
              <a:t>quello</a:t>
            </a:r>
            <a:r>
              <a:rPr lang="en-US" sz="1200" b="0" i="0" kern="1200" dirty="0">
                <a:solidFill>
                  <a:schemeClr val="tx1"/>
                </a:solidFill>
                <a:effectLst/>
                <a:latin typeface="+mn-lt"/>
                <a:ea typeface="+mn-ea"/>
                <a:cs typeface="+mn-cs"/>
              </a:rPr>
              <a:t> del </a:t>
            </a:r>
            <a:r>
              <a:rPr lang="en-US" sz="1200" b="0" i="0" kern="1200" dirty="0" err="1">
                <a:solidFill>
                  <a:schemeClr val="tx1"/>
                </a:solidFill>
                <a:effectLst/>
                <a:latin typeface="+mn-lt"/>
                <a:ea typeface="+mn-ea"/>
                <a:cs typeface="+mn-cs"/>
              </a:rPr>
              <a:t>livello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assoluto</a:t>
            </a:r>
            <a:r>
              <a:rPr lang="en-US" sz="1200" b="0" i="0" kern="1200" dirty="0">
                <a:solidFill>
                  <a:schemeClr val="tx1"/>
                </a:solidFill>
                <a:effectLst/>
                <a:latin typeface="+mn-lt"/>
                <a:ea typeface="+mn-ea"/>
                <a:cs typeface="+mn-cs"/>
              </a:rPr>
              <a:t>.</a:t>
            </a:r>
          </a:p>
          <a:p>
            <a:r>
              <a:rPr lang="en-US" sz="1200" b="1" i="0" kern="1200" dirty="0" err="1">
                <a:solidFill>
                  <a:schemeClr val="tx1"/>
                </a:solidFill>
                <a:effectLst/>
                <a:latin typeface="+mn-lt"/>
                <a:ea typeface="+mn-ea"/>
                <a:cs typeface="+mn-cs"/>
              </a:rPr>
              <a:t>Sessione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a:t>
            </a:r>
            <a:r>
              <a:rPr lang="en-US" sz="1200" b="0" i="0" kern="1200" dirty="0" err="1">
                <a:solidFill>
                  <a:schemeClr val="tx1"/>
                </a:solidFill>
                <a:effectLst/>
                <a:latin typeface="+mn-lt"/>
                <a:ea typeface="+mn-ea"/>
                <a:cs typeface="+mn-cs"/>
              </a:rPr>
              <a:t>differenza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modelli</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coerenza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globale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offerti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livelli</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coerenza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assoluta</a:t>
            </a:r>
            <a:r>
              <a:rPr lang="en-US" sz="1200" b="0" i="0" kern="1200" dirty="0">
                <a:solidFill>
                  <a:schemeClr val="tx1"/>
                </a:solidFill>
                <a:effectLst/>
                <a:latin typeface="+mn-lt"/>
                <a:ea typeface="+mn-ea"/>
                <a:cs typeface="+mn-cs"/>
              </a:rPr>
              <a:t> e con </a:t>
            </a:r>
            <a:r>
              <a:rPr lang="en-US" sz="1200" b="0" i="0" kern="1200" dirty="0" err="1">
                <a:solidFill>
                  <a:schemeClr val="tx1"/>
                </a:solidFill>
                <a:effectLst/>
                <a:latin typeface="+mn-lt"/>
                <a:ea typeface="+mn-ea"/>
                <a:cs typeface="+mn-cs"/>
              </a:rPr>
              <a:t>obsolescenza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associata</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coerenza</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sessione</a:t>
            </a:r>
            <a:r>
              <a:rPr lang="en-US" sz="1200" b="0" i="0" kern="1200" dirty="0">
                <a:solidFill>
                  <a:schemeClr val="tx1"/>
                </a:solidFill>
                <a:effectLst/>
                <a:latin typeface="+mn-lt"/>
                <a:ea typeface="+mn-ea"/>
                <a:cs typeface="+mn-cs"/>
              </a:rPr>
              <a:t>" ha come </a:t>
            </a:r>
            <a:r>
              <a:rPr lang="en-US" sz="1200" b="0" i="0" kern="1200" dirty="0" err="1">
                <a:solidFill>
                  <a:schemeClr val="tx1"/>
                </a:solidFill>
                <a:effectLst/>
                <a:latin typeface="+mn-lt"/>
                <a:ea typeface="+mn-ea"/>
                <a:cs typeface="+mn-cs"/>
              </a:rPr>
              <a:t>ambito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sessione</a:t>
            </a:r>
            <a:r>
              <a:rPr lang="en-US" sz="1200" b="0" i="0" kern="1200" dirty="0">
                <a:solidFill>
                  <a:schemeClr val="tx1"/>
                </a:solidFill>
                <a:effectLst/>
                <a:latin typeface="+mn-lt"/>
                <a:ea typeface="+mn-ea"/>
                <a:cs typeface="+mn-cs"/>
              </a:rPr>
              <a:t> del client.</a:t>
            </a:r>
          </a:p>
          <a:p>
            <a:r>
              <a:rPr lang="en-US" sz="1200" b="0" i="0" kern="1200" dirty="0">
                <a:solidFill>
                  <a:schemeClr val="tx1"/>
                </a:solidFill>
                <a:effectLst/>
                <a:latin typeface="+mn-lt"/>
                <a:ea typeface="+mn-ea"/>
                <a:cs typeface="+mn-cs"/>
              </a:rPr>
              <a:t>La </a:t>
            </a:r>
            <a:r>
              <a:rPr lang="en-US" sz="1200" b="0" i="0" kern="1200" dirty="0" err="1">
                <a:solidFill>
                  <a:schemeClr val="tx1"/>
                </a:solidFill>
                <a:effectLst/>
                <a:latin typeface="+mn-lt"/>
                <a:ea typeface="+mn-ea"/>
                <a:cs typeface="+mn-cs"/>
              </a:rPr>
              <a:t>coerenza</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sessione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è</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ideale</a:t>
            </a:r>
            <a:r>
              <a:rPr lang="en-US" sz="1200" b="0" i="0" kern="1200" dirty="0">
                <a:solidFill>
                  <a:schemeClr val="tx1"/>
                </a:solidFill>
                <a:effectLst/>
                <a:latin typeface="+mn-lt"/>
                <a:ea typeface="+mn-ea"/>
                <a:cs typeface="+mn-cs"/>
              </a:rPr>
              <a:t> per </a:t>
            </a:r>
            <a:r>
              <a:rPr lang="en-US" sz="1200" b="0" i="0" kern="1200" dirty="0" err="1">
                <a:solidFill>
                  <a:schemeClr val="tx1"/>
                </a:solidFill>
                <a:effectLst/>
                <a:latin typeface="+mn-lt"/>
                <a:ea typeface="+mn-ea"/>
                <a:cs typeface="+mn-cs"/>
              </a:rPr>
              <a:t>tutti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scenari</a:t>
            </a:r>
            <a:r>
              <a:rPr lang="en-US" sz="1200" b="0" i="0" kern="1200" dirty="0">
                <a:solidFill>
                  <a:schemeClr val="tx1"/>
                </a:solidFill>
                <a:effectLst/>
                <a:latin typeface="+mn-lt"/>
                <a:ea typeface="+mn-ea"/>
                <a:cs typeface="+mn-cs"/>
              </a:rPr>
              <a:t> in cui </a:t>
            </a:r>
            <a:r>
              <a:rPr lang="en-US" sz="1200" b="0" i="0" kern="1200" dirty="0" err="1">
                <a:solidFill>
                  <a:schemeClr val="tx1"/>
                </a:solidFill>
                <a:effectLst/>
                <a:latin typeface="+mn-lt"/>
                <a:ea typeface="+mn-ea"/>
                <a:cs typeface="+mn-cs"/>
              </a:rPr>
              <a:t>è</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coinvolto</a:t>
            </a:r>
            <a:r>
              <a:rPr lang="en-US" sz="1200" b="0" i="0" kern="1200" dirty="0">
                <a:solidFill>
                  <a:schemeClr val="tx1"/>
                </a:solidFill>
                <a:effectLst/>
                <a:latin typeface="+mn-lt"/>
                <a:ea typeface="+mn-ea"/>
                <a:cs typeface="+mn-cs"/>
              </a:rPr>
              <a:t> un </a:t>
            </a:r>
            <a:r>
              <a:rPr lang="en-US" sz="1200" b="0" i="0" kern="1200" dirty="0" err="1">
                <a:solidFill>
                  <a:schemeClr val="tx1"/>
                </a:solidFill>
                <a:effectLst/>
                <a:latin typeface="+mn-lt"/>
                <a:ea typeface="+mn-ea"/>
                <a:cs typeface="+mn-cs"/>
              </a:rPr>
              <a:t>dispositivo</a:t>
            </a:r>
            <a:r>
              <a:rPr lang="en-US" sz="1200" b="0" i="0" kern="1200" dirty="0">
                <a:solidFill>
                  <a:schemeClr val="tx1"/>
                </a:solidFill>
                <a:effectLst/>
                <a:latin typeface="+mn-lt"/>
                <a:ea typeface="+mn-ea"/>
                <a:cs typeface="+mn-cs"/>
              </a:rPr>
              <a:t> o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sessione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utente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poiché</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garantisce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letture</a:t>
            </a:r>
            <a:r>
              <a:rPr lang="en-US" sz="1200" b="0" i="0" kern="1200" dirty="0">
                <a:solidFill>
                  <a:schemeClr val="tx1"/>
                </a:solidFill>
                <a:effectLst/>
                <a:latin typeface="+mn-lt"/>
                <a:ea typeface="+mn-ea"/>
                <a:cs typeface="+mn-cs"/>
              </a:rPr>
              <a:t> monotone, </a:t>
            </a:r>
            <a:r>
              <a:rPr lang="en-US" sz="1200" b="0" i="0" kern="1200" dirty="0" err="1">
                <a:solidFill>
                  <a:schemeClr val="tx1"/>
                </a:solidFill>
                <a:effectLst/>
                <a:latin typeface="+mn-lt"/>
                <a:ea typeface="+mn-ea"/>
                <a:cs typeface="+mn-cs"/>
              </a:rPr>
              <a:t>scritture</a:t>
            </a:r>
            <a:r>
              <a:rPr lang="en-US" sz="1200" b="0" i="0" kern="1200" dirty="0">
                <a:solidFill>
                  <a:schemeClr val="tx1"/>
                </a:solidFill>
                <a:effectLst/>
                <a:latin typeface="+mn-lt"/>
                <a:ea typeface="+mn-ea"/>
                <a:cs typeface="+mn-cs"/>
              </a:rPr>
              <a:t> monotone e </a:t>
            </a:r>
            <a:r>
              <a:rPr lang="en-US" sz="1200" b="0" i="0" kern="1200" dirty="0" err="1">
                <a:solidFill>
                  <a:schemeClr val="tx1"/>
                </a:solidFill>
                <a:effectLst/>
                <a:latin typeface="+mn-lt"/>
                <a:ea typeface="+mn-ea"/>
                <a:cs typeface="+mn-cs"/>
              </a:rPr>
              <a:t>garanzie</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lettura</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ciò</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scrive</a:t>
            </a:r>
            <a:r>
              <a:rPr lang="en-US" sz="1200" b="0" i="0" kern="1200" dirty="0">
                <a:solidFill>
                  <a:schemeClr val="tx1"/>
                </a:solidFill>
                <a:effectLst/>
                <a:latin typeface="+mn-lt"/>
                <a:ea typeface="+mn-ea"/>
                <a:cs typeface="+mn-cs"/>
              </a:rPr>
              <a:t> (RYW).</a:t>
            </a:r>
          </a:p>
          <a:p>
            <a:r>
              <a:rPr lang="en-US" sz="1200" b="0" i="0" kern="1200" dirty="0">
                <a:solidFill>
                  <a:schemeClr val="tx1"/>
                </a:solidFill>
                <a:effectLst/>
                <a:latin typeface="+mn-lt"/>
                <a:ea typeface="+mn-ea"/>
                <a:cs typeface="+mn-cs"/>
              </a:rPr>
              <a:t>La </a:t>
            </a:r>
            <a:r>
              <a:rPr lang="en-US" sz="1200" b="0" i="0" kern="1200" dirty="0" err="1">
                <a:solidFill>
                  <a:schemeClr val="tx1"/>
                </a:solidFill>
                <a:effectLst/>
                <a:latin typeface="+mn-lt"/>
                <a:ea typeface="+mn-ea"/>
                <a:cs typeface="+mn-cs"/>
              </a:rPr>
              <a:t>coerenza</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sessione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offre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coerenza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prevedibile</a:t>
            </a:r>
            <a:r>
              <a:rPr lang="en-US" sz="1200" b="0" i="0" kern="1200" dirty="0">
                <a:solidFill>
                  <a:schemeClr val="tx1"/>
                </a:solidFill>
                <a:effectLst/>
                <a:latin typeface="+mn-lt"/>
                <a:ea typeface="+mn-ea"/>
                <a:cs typeface="+mn-cs"/>
              </a:rPr>
              <a:t> per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sessione</a:t>
            </a:r>
            <a:r>
              <a:rPr lang="en-US" sz="1200" b="0" i="0" kern="1200" dirty="0">
                <a:solidFill>
                  <a:schemeClr val="tx1"/>
                </a:solidFill>
                <a:effectLst/>
                <a:latin typeface="+mn-lt"/>
                <a:ea typeface="+mn-ea"/>
                <a:cs typeface="+mn-cs"/>
              </a:rPr>
              <a:t> e la </a:t>
            </a:r>
            <a:r>
              <a:rPr lang="en-US" sz="1200" b="0" i="0" kern="1200" dirty="0" err="1">
                <a:solidFill>
                  <a:schemeClr val="tx1"/>
                </a:solidFill>
                <a:effectLst/>
                <a:latin typeface="+mn-lt"/>
                <a:ea typeface="+mn-ea"/>
                <a:cs typeface="+mn-cs"/>
              </a:rPr>
              <a:t>massima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velocità</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scrittura</a:t>
            </a:r>
            <a:r>
              <a:rPr lang="en-US" sz="1200" b="0" i="0" kern="1200" dirty="0">
                <a:solidFill>
                  <a:schemeClr val="tx1"/>
                </a:solidFill>
                <a:effectLst/>
                <a:latin typeface="+mn-lt"/>
                <a:ea typeface="+mn-ea"/>
                <a:cs typeface="+mn-cs"/>
              </a:rPr>
              <a:t>, con </a:t>
            </a:r>
            <a:r>
              <a:rPr lang="en-US" sz="1200" b="0" i="0" kern="1200" dirty="0" err="1">
                <a:solidFill>
                  <a:schemeClr val="tx1"/>
                </a:solidFill>
                <a:effectLst/>
                <a:latin typeface="+mn-lt"/>
                <a:ea typeface="+mn-ea"/>
                <a:cs typeface="+mn-cs"/>
              </a:rPr>
              <a:t>latenza</a:t>
            </a:r>
            <a:r>
              <a:rPr lang="en-US" sz="1200" b="0" i="0" kern="1200" dirty="0">
                <a:solidFill>
                  <a:schemeClr val="tx1"/>
                </a:solidFill>
                <a:effectLst/>
                <a:latin typeface="+mn-lt"/>
                <a:ea typeface="+mn-ea"/>
                <a:cs typeface="+mn-cs"/>
              </a:rPr>
              <a:t> minima per </a:t>
            </a:r>
            <a:r>
              <a:rPr lang="en-US" sz="1200" b="0" i="0" kern="1200" dirty="0" err="1">
                <a:solidFill>
                  <a:schemeClr val="tx1"/>
                </a:solidFill>
                <a:effectLst/>
                <a:latin typeface="+mn-lt"/>
                <a:ea typeface="+mn-ea"/>
                <a:cs typeface="+mn-cs"/>
              </a:rPr>
              <a:t>scrittura</a:t>
            </a:r>
            <a:r>
              <a:rPr lang="en-US" sz="1200" b="0" i="0" kern="1200" dirty="0">
                <a:solidFill>
                  <a:schemeClr val="tx1"/>
                </a:solidFill>
                <a:effectLst/>
                <a:latin typeface="+mn-lt"/>
                <a:ea typeface="+mn-ea"/>
                <a:cs typeface="+mn-cs"/>
              </a:rPr>
              <a:t> e </a:t>
            </a:r>
            <a:r>
              <a:rPr lang="en-US" sz="1200" b="0" i="0" kern="1200" dirty="0" err="1">
                <a:solidFill>
                  <a:schemeClr val="tx1"/>
                </a:solidFill>
                <a:effectLst/>
                <a:latin typeface="+mn-lt"/>
                <a:ea typeface="+mn-ea"/>
                <a:cs typeface="+mn-cs"/>
              </a:rPr>
              <a:t>lettura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Gli</a:t>
            </a:r>
            <a:r>
              <a:rPr lang="en-US" sz="1200" b="0" i="0" kern="1200" dirty="0">
                <a:solidFill>
                  <a:schemeClr val="tx1"/>
                </a:solidFill>
                <a:effectLst/>
                <a:latin typeface="+mn-lt"/>
                <a:ea typeface="+mn-ea"/>
                <a:cs typeface="+mn-cs"/>
              </a:rPr>
              <a:t> account Azure Cosmos DB </a:t>
            </a:r>
            <a:r>
              <a:rPr lang="en-US" sz="1200" b="0" i="0" kern="1200" dirty="0" err="1">
                <a:solidFill>
                  <a:schemeClr val="tx1"/>
                </a:solidFill>
                <a:effectLst/>
                <a:latin typeface="+mn-lt"/>
                <a:ea typeface="+mn-ea"/>
                <a:cs typeface="+mn-cs"/>
              </a:rPr>
              <a:t>configurati</a:t>
            </a:r>
            <a:r>
              <a:rPr lang="en-US" sz="1200" b="0" i="0" kern="1200" dirty="0">
                <a:solidFill>
                  <a:schemeClr val="tx1"/>
                </a:solidFill>
                <a:effectLst/>
                <a:latin typeface="+mn-lt"/>
                <a:ea typeface="+mn-ea"/>
                <a:cs typeface="+mn-cs"/>
              </a:rPr>
              <a:t> con la </a:t>
            </a:r>
            <a:r>
              <a:rPr lang="en-US" sz="1200" b="0" i="0" kern="1200" dirty="0" err="1">
                <a:solidFill>
                  <a:schemeClr val="tx1"/>
                </a:solidFill>
                <a:effectLst/>
                <a:latin typeface="+mn-lt"/>
                <a:ea typeface="+mn-ea"/>
                <a:cs typeface="+mn-cs"/>
              </a:rPr>
              <a:t>coerenza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sessione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possono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associare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qualsiasi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numero</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aree</a:t>
            </a:r>
            <a:r>
              <a:rPr lang="en-US" sz="1200" b="0" i="0" kern="1200" dirty="0">
                <a:solidFill>
                  <a:schemeClr val="tx1"/>
                </a:solidFill>
                <a:effectLst/>
                <a:latin typeface="+mn-lt"/>
                <a:ea typeface="+mn-ea"/>
                <a:cs typeface="+mn-cs"/>
              </a:rPr>
              <a:t> di Azure con </a:t>
            </a:r>
            <a:r>
              <a:rPr lang="en-US" sz="1200" b="0" i="0" kern="1200" dirty="0" err="1">
                <a:solidFill>
                  <a:schemeClr val="tx1"/>
                </a:solidFill>
                <a:effectLst/>
                <a:latin typeface="+mn-lt"/>
                <a:ea typeface="+mn-ea"/>
                <a:cs typeface="+mn-cs"/>
              </a:rPr>
              <a:t>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proprio</a:t>
            </a:r>
            <a:r>
              <a:rPr lang="en-US" sz="1200" b="0" i="0" kern="1200" dirty="0">
                <a:solidFill>
                  <a:schemeClr val="tx1"/>
                </a:solidFill>
                <a:effectLst/>
                <a:latin typeface="+mn-lt"/>
                <a:ea typeface="+mn-ea"/>
                <a:cs typeface="+mn-cs"/>
              </a:rPr>
              <a:t> account Azure Cosmos DB.</a:t>
            </a:r>
          </a:p>
          <a:p>
            <a:r>
              <a:rPr lang="en-US" sz="1200" b="0" i="0" kern="1200" dirty="0">
                <a:solidFill>
                  <a:schemeClr val="tx1"/>
                </a:solidFill>
                <a:effectLst/>
                <a:latin typeface="+mn-lt"/>
                <a:ea typeface="+mn-ea"/>
                <a:cs typeface="+mn-cs"/>
              </a:rPr>
              <a:t>Il </a:t>
            </a:r>
            <a:r>
              <a:rPr lang="en-US" sz="1200" b="0" i="0" kern="1200" dirty="0" err="1">
                <a:solidFill>
                  <a:schemeClr val="tx1"/>
                </a:solidFill>
                <a:effectLst/>
                <a:latin typeface="+mn-lt"/>
                <a:ea typeface="+mn-ea"/>
                <a:cs typeface="+mn-cs"/>
              </a:rPr>
              <a:t>costo</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un'operazione</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lettura</a:t>
            </a:r>
            <a:r>
              <a:rPr lang="en-US" sz="1200" b="0" i="0" kern="1200" dirty="0">
                <a:solidFill>
                  <a:schemeClr val="tx1"/>
                </a:solidFill>
                <a:effectLst/>
                <a:latin typeface="+mn-lt"/>
                <a:ea typeface="+mn-ea"/>
                <a:cs typeface="+mn-cs"/>
              </a:rPr>
              <a:t> (in termini di </a:t>
            </a:r>
            <a:r>
              <a:rPr lang="en-US" sz="1200" b="0" i="0" kern="1200" dirty="0" err="1">
                <a:solidFill>
                  <a:schemeClr val="tx1"/>
                </a:solidFill>
                <a:effectLst/>
                <a:latin typeface="+mn-lt"/>
                <a:ea typeface="+mn-ea"/>
                <a:cs typeface="+mn-cs"/>
              </a:rPr>
              <a:t>unità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richiesta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consumate</a:t>
            </a:r>
            <a:r>
              <a:rPr lang="en-US" sz="1200" b="0" i="0" kern="1200" dirty="0">
                <a:solidFill>
                  <a:schemeClr val="tx1"/>
                </a:solidFill>
                <a:effectLst/>
                <a:latin typeface="+mn-lt"/>
                <a:ea typeface="+mn-ea"/>
                <a:cs typeface="+mn-cs"/>
              </a:rPr>
              <a:t>) con </a:t>
            </a:r>
            <a:r>
              <a:rPr lang="en-US" sz="1200" b="0" i="0" kern="1200" dirty="0" err="1">
                <a:solidFill>
                  <a:schemeClr val="tx1"/>
                </a:solidFill>
                <a:effectLst/>
                <a:latin typeface="+mn-lt"/>
                <a:ea typeface="+mn-ea"/>
                <a:cs typeface="+mn-cs"/>
              </a:rPr>
              <a:t>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livello</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coerenza</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sessione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è</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minore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rispetto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livelli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assoluto</a:t>
            </a:r>
            <a:r>
              <a:rPr lang="en-US" sz="1200" b="0" i="0" kern="1200" dirty="0">
                <a:solidFill>
                  <a:schemeClr val="tx1"/>
                </a:solidFill>
                <a:effectLst/>
                <a:latin typeface="+mn-lt"/>
                <a:ea typeface="+mn-ea"/>
                <a:cs typeface="+mn-cs"/>
              </a:rPr>
              <a:t> e con </a:t>
            </a:r>
            <a:r>
              <a:rPr lang="en-US" sz="1200" b="0" i="0" kern="1200" dirty="0" err="1">
                <a:solidFill>
                  <a:schemeClr val="tx1"/>
                </a:solidFill>
                <a:effectLst/>
                <a:latin typeface="+mn-lt"/>
                <a:ea typeface="+mn-ea"/>
                <a:cs typeface="+mn-cs"/>
              </a:rPr>
              <a:t>obsolescenza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associata</a:t>
            </a:r>
            <a:r>
              <a:rPr lang="en-US" sz="1200" b="0" i="0" kern="1200" dirty="0">
                <a:solidFill>
                  <a:schemeClr val="tx1"/>
                </a:solidFill>
                <a:effectLst/>
                <a:latin typeface="+mn-lt"/>
                <a:ea typeface="+mn-ea"/>
                <a:cs typeface="+mn-cs"/>
              </a:rPr>
              <a:t>, ma </a:t>
            </a:r>
            <a:r>
              <a:rPr lang="en-US" sz="1200" b="0" i="0" kern="1200" dirty="0" err="1">
                <a:solidFill>
                  <a:schemeClr val="tx1"/>
                </a:solidFill>
                <a:effectLst/>
                <a:latin typeface="+mn-lt"/>
                <a:ea typeface="+mn-ea"/>
                <a:cs typeface="+mn-cs"/>
              </a:rPr>
              <a:t>maggiore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rispetto</a:t>
            </a:r>
            <a:r>
              <a:rPr lang="en-US" sz="1200" b="0" i="0" kern="1200" dirty="0">
                <a:solidFill>
                  <a:schemeClr val="tx1"/>
                </a:solidFill>
                <a:effectLst/>
                <a:latin typeface="+mn-lt"/>
                <a:ea typeface="+mn-ea"/>
                <a:cs typeface="+mn-cs"/>
              </a:rPr>
              <a:t> al </a:t>
            </a:r>
            <a:r>
              <a:rPr lang="en-US" sz="1200" b="0" i="0" kern="1200" dirty="0" err="1">
                <a:solidFill>
                  <a:schemeClr val="tx1"/>
                </a:solidFill>
                <a:effectLst/>
                <a:latin typeface="+mn-lt"/>
                <a:ea typeface="+mn-ea"/>
                <a:cs typeface="+mn-cs"/>
              </a:rPr>
              <a:t>livello</a:t>
            </a:r>
            <a:r>
              <a:rPr lang="en-US" sz="1200" b="0" i="0" kern="1200" dirty="0">
                <a:solidFill>
                  <a:schemeClr val="tx1"/>
                </a:solidFill>
                <a:effectLst/>
                <a:latin typeface="+mn-lt"/>
                <a:ea typeface="+mn-ea"/>
                <a:cs typeface="+mn-cs"/>
              </a:rPr>
              <a:t> finale</a:t>
            </a:r>
          </a:p>
          <a:p>
            <a:r>
              <a:rPr lang="en-US" sz="1200" b="1" i="0" kern="1200" dirty="0" err="1">
                <a:solidFill>
                  <a:schemeClr val="tx1"/>
                </a:solidFill>
                <a:effectLst/>
                <a:latin typeface="+mn-lt"/>
                <a:ea typeface="+mn-ea"/>
                <a:cs typeface="+mn-cs"/>
              </a:rPr>
              <a:t>Prefisso</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consistente</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prefisso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coerente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garantisce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che</a:t>
            </a:r>
            <a:r>
              <a:rPr lang="en-US" sz="1200" b="0" i="0" kern="1200" dirty="0">
                <a:solidFill>
                  <a:schemeClr val="tx1"/>
                </a:solidFill>
                <a:effectLst/>
                <a:latin typeface="+mn-lt"/>
                <a:ea typeface="+mn-ea"/>
                <a:cs typeface="+mn-cs"/>
              </a:rPr>
              <a:t>, in </a:t>
            </a:r>
            <a:r>
              <a:rPr lang="en-US" sz="1200" b="0" i="0" kern="1200" dirty="0" err="1">
                <a:solidFill>
                  <a:schemeClr val="tx1"/>
                </a:solidFill>
                <a:effectLst/>
                <a:latin typeface="+mn-lt"/>
                <a:ea typeface="+mn-ea"/>
                <a:cs typeface="+mn-cs"/>
              </a:rPr>
              <a:t>assenza</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altre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operazioni</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scrittura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alla</a:t>
            </a:r>
            <a:r>
              <a:rPr lang="en-US" sz="1200" b="0" i="0" kern="1200" dirty="0">
                <a:solidFill>
                  <a:schemeClr val="tx1"/>
                </a:solidFill>
                <a:effectLst/>
                <a:latin typeface="+mn-lt"/>
                <a:ea typeface="+mn-ea"/>
                <a:cs typeface="+mn-cs"/>
              </a:rPr>
              <a:t> fine le </a:t>
            </a:r>
            <a:r>
              <a:rPr lang="en-US" sz="1200" b="0" i="0" kern="1200" dirty="0" err="1">
                <a:solidFill>
                  <a:schemeClr val="tx1"/>
                </a:solidFill>
                <a:effectLst/>
                <a:latin typeface="+mn-lt"/>
                <a:ea typeface="+mn-ea"/>
                <a:cs typeface="+mn-cs"/>
              </a:rPr>
              <a:t>repliche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convergeranno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all'interno</a:t>
            </a:r>
            <a:r>
              <a:rPr lang="en-US" sz="1200" b="0" i="0" kern="1200" dirty="0">
                <a:solidFill>
                  <a:schemeClr val="tx1"/>
                </a:solidFill>
                <a:effectLst/>
                <a:latin typeface="+mn-lt"/>
                <a:ea typeface="+mn-ea"/>
                <a:cs typeface="+mn-cs"/>
              </a:rPr>
              <a:t> del </a:t>
            </a:r>
            <a:r>
              <a:rPr lang="en-US" sz="1200" b="0" i="0" kern="1200" dirty="0" err="1">
                <a:solidFill>
                  <a:schemeClr val="tx1"/>
                </a:solidFill>
                <a:effectLst/>
                <a:latin typeface="+mn-lt"/>
                <a:ea typeface="+mn-ea"/>
                <a:cs typeface="+mn-cs"/>
              </a:rPr>
              <a:t>gruppo</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Il </a:t>
            </a:r>
            <a:r>
              <a:rPr lang="en-US" sz="1200" b="0" i="0" kern="1200" dirty="0" err="1">
                <a:solidFill>
                  <a:schemeClr val="tx1"/>
                </a:solidFill>
                <a:effectLst/>
                <a:latin typeface="+mn-lt"/>
                <a:ea typeface="+mn-ea"/>
                <a:cs typeface="+mn-cs"/>
              </a:rPr>
              <a:t>prefisso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coerente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garantisce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che</a:t>
            </a:r>
            <a:r>
              <a:rPr lang="en-US" sz="1200" b="0" i="0" kern="1200" dirty="0">
                <a:solidFill>
                  <a:schemeClr val="tx1"/>
                </a:solidFill>
                <a:effectLst/>
                <a:latin typeface="+mn-lt"/>
                <a:ea typeface="+mn-ea"/>
                <a:cs typeface="+mn-cs"/>
              </a:rPr>
              <a:t> le </a:t>
            </a:r>
            <a:r>
              <a:rPr lang="en-US" sz="1200" b="0" i="0" kern="1200" dirty="0" err="1">
                <a:solidFill>
                  <a:schemeClr val="tx1"/>
                </a:solidFill>
                <a:effectLst/>
                <a:latin typeface="+mn-lt"/>
                <a:ea typeface="+mn-ea"/>
                <a:cs typeface="+mn-cs"/>
              </a:rPr>
              <a:t>operazioni</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lettura</a:t>
            </a:r>
            <a:r>
              <a:rPr lang="en-US" sz="1200" b="0" i="0" kern="1200" dirty="0">
                <a:solidFill>
                  <a:schemeClr val="tx1"/>
                </a:solidFill>
                <a:effectLst/>
                <a:latin typeface="+mn-lt"/>
                <a:ea typeface="+mn-ea"/>
                <a:cs typeface="+mn-cs"/>
              </a:rPr>
              <a:t> non </a:t>
            </a:r>
            <a:r>
              <a:rPr lang="en-US" sz="1200" b="0" i="0" kern="1200" dirty="0" err="1">
                <a:solidFill>
                  <a:schemeClr val="tx1"/>
                </a:solidFill>
                <a:effectLst/>
                <a:latin typeface="+mn-lt"/>
                <a:ea typeface="+mn-ea"/>
                <a:cs typeface="+mn-cs"/>
              </a:rPr>
              <a:t>vedano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fuori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sequenza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delle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operazioni</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scrittura</a:t>
            </a:r>
            <a:r>
              <a:rPr lang="en-US" sz="1200" b="0" i="0" kern="1200" dirty="0">
                <a:solidFill>
                  <a:schemeClr val="tx1"/>
                </a:solidFill>
                <a:effectLst/>
                <a:latin typeface="+mn-lt"/>
                <a:ea typeface="+mn-ea"/>
                <a:cs typeface="+mn-cs"/>
              </a:rPr>
              <a:t>. Se </a:t>
            </a:r>
            <a:r>
              <a:rPr lang="en-US" sz="1200" b="0" i="0" kern="1200" dirty="0" err="1">
                <a:solidFill>
                  <a:schemeClr val="tx1"/>
                </a:solidFill>
                <a:effectLst/>
                <a:latin typeface="+mn-lt"/>
                <a:ea typeface="+mn-ea"/>
                <a:cs typeface="+mn-cs"/>
              </a:rPr>
              <a:t>queste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sono</a:t>
            </a:r>
            <a:r>
              <a:rPr lang="en-US" sz="1200" b="0" i="0" kern="1200" dirty="0">
                <a:solidFill>
                  <a:schemeClr val="tx1"/>
                </a:solidFill>
                <a:effectLst/>
                <a:latin typeface="+mn-lt"/>
                <a:ea typeface="+mn-ea"/>
                <a:cs typeface="+mn-cs"/>
              </a:rPr>
              <a:t> state </a:t>
            </a:r>
            <a:r>
              <a:rPr lang="en-US" sz="1200" b="0" i="0" kern="1200" dirty="0" err="1">
                <a:solidFill>
                  <a:schemeClr val="tx1"/>
                </a:solidFill>
                <a:effectLst/>
                <a:latin typeface="+mn-lt"/>
                <a:ea typeface="+mn-ea"/>
                <a:cs typeface="+mn-cs"/>
              </a:rPr>
              <a:t>eseguite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nell'ordine</a:t>
            </a:r>
            <a:r>
              <a:rPr lang="en-US" sz="1200" b="0" i="0" kern="1200" dirty="0">
                <a:solidFill>
                  <a:schemeClr val="tx1"/>
                </a:solidFill>
                <a:effectLst/>
                <a:latin typeface="+mn-lt"/>
                <a:ea typeface="+mn-ea"/>
                <a:cs typeface="+mn-cs"/>
              </a:rPr>
              <a:t> A, B, C, </a:t>
            </a:r>
            <a:r>
              <a:rPr lang="en-US" sz="1200" b="0" i="0" kern="1200" dirty="0" err="1">
                <a:solidFill>
                  <a:schemeClr val="tx1"/>
                </a:solidFill>
                <a:effectLst/>
                <a:latin typeface="+mn-lt"/>
                <a:ea typeface="+mn-ea"/>
                <a:cs typeface="+mn-cs"/>
              </a:rPr>
              <a:t>il</a:t>
            </a:r>
            <a:r>
              <a:rPr lang="en-US" sz="1200" b="0" i="0" kern="1200" dirty="0">
                <a:solidFill>
                  <a:schemeClr val="tx1"/>
                </a:solidFill>
                <a:effectLst/>
                <a:latin typeface="+mn-lt"/>
                <a:ea typeface="+mn-ea"/>
                <a:cs typeface="+mn-cs"/>
              </a:rPr>
              <a:t> client </a:t>
            </a:r>
            <a:r>
              <a:rPr lang="en-US" sz="1200" b="0" i="0" kern="1200" dirty="0" err="1">
                <a:solidFill>
                  <a:schemeClr val="tx1"/>
                </a:solidFill>
                <a:effectLst/>
                <a:latin typeface="+mn-lt"/>
                <a:ea typeface="+mn-ea"/>
                <a:cs typeface="+mn-cs"/>
              </a:rPr>
              <a:t>vede</a:t>
            </a:r>
            <a:r>
              <a:rPr lang="en-US" sz="1200" b="0" i="0" kern="1200" dirty="0">
                <a:solidFill>
                  <a:schemeClr val="tx1"/>
                </a:solidFill>
                <a:effectLst/>
                <a:latin typeface="+mn-lt"/>
                <a:ea typeface="+mn-ea"/>
                <a:cs typeface="+mn-cs"/>
              </a:rPr>
              <a:t> A, A,B o A,B,C, ma </a:t>
            </a:r>
            <a:r>
              <a:rPr lang="en-US" sz="1200" b="0" i="0" kern="1200" dirty="0" err="1">
                <a:solidFill>
                  <a:schemeClr val="tx1"/>
                </a:solidFill>
                <a:effectLst/>
                <a:latin typeface="+mn-lt"/>
                <a:ea typeface="+mn-ea"/>
                <a:cs typeface="+mn-cs"/>
              </a:rPr>
              <a:t>mai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fuori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sequenza</a:t>
            </a:r>
            <a:r>
              <a:rPr lang="en-US" sz="1200" b="0" i="0" kern="1200" dirty="0">
                <a:solidFill>
                  <a:schemeClr val="tx1"/>
                </a:solidFill>
                <a:effectLst/>
                <a:latin typeface="+mn-lt"/>
                <a:ea typeface="+mn-ea"/>
                <a:cs typeface="+mn-cs"/>
              </a:rPr>
              <a:t> ad </a:t>
            </a:r>
            <a:r>
              <a:rPr lang="en-US" sz="1200" b="0" i="0" kern="1200" dirty="0" err="1">
                <a:solidFill>
                  <a:schemeClr val="tx1"/>
                </a:solidFill>
                <a:effectLst/>
                <a:latin typeface="+mn-lt"/>
                <a:ea typeface="+mn-ea"/>
                <a:cs typeface="+mn-cs"/>
              </a:rPr>
              <a:t>esempio</a:t>
            </a:r>
            <a:r>
              <a:rPr lang="en-US" sz="1200" b="0" i="0" kern="1200" dirty="0">
                <a:solidFill>
                  <a:schemeClr val="tx1"/>
                </a:solidFill>
                <a:effectLst/>
                <a:latin typeface="+mn-lt"/>
                <a:ea typeface="+mn-ea"/>
                <a:cs typeface="+mn-cs"/>
              </a:rPr>
              <a:t> A,C o B,A,C.</a:t>
            </a:r>
          </a:p>
          <a:p>
            <a:r>
              <a:rPr lang="en-US" sz="1200" b="0" i="0" kern="1200" dirty="0" err="1">
                <a:solidFill>
                  <a:schemeClr val="tx1"/>
                </a:solidFill>
                <a:effectLst/>
                <a:latin typeface="+mn-lt"/>
                <a:ea typeface="+mn-ea"/>
                <a:cs typeface="+mn-cs"/>
              </a:rPr>
              <a:t>Gli</a:t>
            </a:r>
            <a:r>
              <a:rPr lang="en-US" sz="1200" b="0" i="0" kern="1200" dirty="0">
                <a:solidFill>
                  <a:schemeClr val="tx1"/>
                </a:solidFill>
                <a:effectLst/>
                <a:latin typeface="+mn-lt"/>
                <a:ea typeface="+mn-ea"/>
                <a:cs typeface="+mn-cs"/>
              </a:rPr>
              <a:t> account Azure Cosmos DB </a:t>
            </a:r>
            <a:r>
              <a:rPr lang="en-US" sz="1200" b="0" i="0" kern="1200" dirty="0" err="1">
                <a:solidFill>
                  <a:schemeClr val="tx1"/>
                </a:solidFill>
                <a:effectLst/>
                <a:latin typeface="+mn-lt"/>
                <a:ea typeface="+mn-ea"/>
                <a:cs typeface="+mn-cs"/>
              </a:rPr>
              <a:t>configurati</a:t>
            </a:r>
            <a:r>
              <a:rPr lang="en-US" sz="1200" b="0" i="0" kern="1200" dirty="0">
                <a:solidFill>
                  <a:schemeClr val="tx1"/>
                </a:solidFill>
                <a:effectLst/>
                <a:latin typeface="+mn-lt"/>
                <a:ea typeface="+mn-ea"/>
                <a:cs typeface="+mn-cs"/>
              </a:rPr>
              <a:t> con la </a:t>
            </a:r>
            <a:r>
              <a:rPr lang="en-US" sz="1200" b="0" i="0" kern="1200" dirty="0" err="1">
                <a:solidFill>
                  <a:schemeClr val="tx1"/>
                </a:solidFill>
                <a:effectLst/>
                <a:latin typeface="+mn-lt"/>
                <a:ea typeface="+mn-ea"/>
                <a:cs typeface="+mn-cs"/>
              </a:rPr>
              <a:t>coerenza</a:t>
            </a:r>
            <a:r>
              <a:rPr lang="en-US" sz="1200" b="0" i="0" kern="1200" dirty="0">
                <a:solidFill>
                  <a:schemeClr val="tx1"/>
                </a:solidFill>
                <a:effectLst/>
                <a:latin typeface="+mn-lt"/>
                <a:ea typeface="+mn-ea"/>
                <a:cs typeface="+mn-cs"/>
              </a:rPr>
              <a:t> con </a:t>
            </a:r>
            <a:r>
              <a:rPr lang="en-US" sz="1200" b="0" i="0" kern="1200" dirty="0" err="1">
                <a:solidFill>
                  <a:schemeClr val="tx1"/>
                </a:solidFill>
                <a:effectLst/>
                <a:latin typeface="+mn-lt"/>
                <a:ea typeface="+mn-ea"/>
                <a:cs typeface="+mn-cs"/>
              </a:rPr>
              <a:t>prefisso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coerente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possono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associare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qualsiasi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numero</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aree</a:t>
            </a:r>
            <a:r>
              <a:rPr lang="en-US" sz="1200" b="0" i="0" kern="1200" dirty="0">
                <a:solidFill>
                  <a:schemeClr val="tx1"/>
                </a:solidFill>
                <a:effectLst/>
                <a:latin typeface="+mn-lt"/>
                <a:ea typeface="+mn-ea"/>
                <a:cs typeface="+mn-cs"/>
              </a:rPr>
              <a:t> di Azure con </a:t>
            </a:r>
            <a:r>
              <a:rPr lang="en-US" sz="1200" b="0" i="0" kern="1200" dirty="0" err="1">
                <a:solidFill>
                  <a:schemeClr val="tx1"/>
                </a:solidFill>
                <a:effectLst/>
                <a:latin typeface="+mn-lt"/>
                <a:ea typeface="+mn-ea"/>
                <a:cs typeface="+mn-cs"/>
              </a:rPr>
              <a:t>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proprio</a:t>
            </a:r>
            <a:r>
              <a:rPr lang="en-US" sz="1200" b="0" i="0" kern="1200" dirty="0">
                <a:solidFill>
                  <a:schemeClr val="tx1"/>
                </a:solidFill>
                <a:effectLst/>
                <a:latin typeface="+mn-lt"/>
                <a:ea typeface="+mn-ea"/>
                <a:cs typeface="+mn-cs"/>
              </a:rPr>
              <a:t> account Azure Cosmos DB.</a:t>
            </a:r>
          </a:p>
          <a:p>
            <a:r>
              <a:rPr lang="en-US" sz="1200" b="1" i="0" kern="1200" dirty="0">
                <a:solidFill>
                  <a:schemeClr val="tx1"/>
                </a:solidFill>
                <a:effectLst/>
                <a:latin typeface="+mn-lt"/>
                <a:ea typeface="+mn-ea"/>
                <a:cs typeface="+mn-cs"/>
              </a:rPr>
              <a:t>Finale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la </a:t>
            </a:r>
            <a:r>
              <a:rPr lang="en-US" sz="1200" b="0" i="0" kern="1200" dirty="0" err="1">
                <a:solidFill>
                  <a:schemeClr val="tx1"/>
                </a:solidFill>
                <a:effectLst/>
                <a:latin typeface="+mn-lt"/>
                <a:ea typeface="+mn-ea"/>
                <a:cs typeface="+mn-cs"/>
              </a:rPr>
              <a:t>coerenza</a:t>
            </a:r>
            <a:r>
              <a:rPr lang="en-US" sz="1200" b="0" i="0" kern="1200" dirty="0">
                <a:solidFill>
                  <a:schemeClr val="tx1"/>
                </a:solidFill>
                <a:effectLst/>
                <a:latin typeface="+mn-lt"/>
                <a:ea typeface="+mn-ea"/>
                <a:cs typeface="+mn-cs"/>
              </a:rPr>
              <a:t> finale </a:t>
            </a:r>
            <a:r>
              <a:rPr lang="en-US" sz="1200" b="0" i="0" kern="1200" dirty="0" err="1">
                <a:solidFill>
                  <a:schemeClr val="tx1"/>
                </a:solidFill>
                <a:effectLst/>
                <a:latin typeface="+mn-lt"/>
                <a:ea typeface="+mn-ea"/>
                <a:cs typeface="+mn-cs"/>
              </a:rPr>
              <a:t>garantisce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che</a:t>
            </a:r>
            <a:r>
              <a:rPr lang="en-US" sz="1200" b="0" i="0" kern="1200" dirty="0">
                <a:solidFill>
                  <a:schemeClr val="tx1"/>
                </a:solidFill>
                <a:effectLst/>
                <a:latin typeface="+mn-lt"/>
                <a:ea typeface="+mn-ea"/>
                <a:cs typeface="+mn-cs"/>
              </a:rPr>
              <a:t>, in </a:t>
            </a:r>
            <a:r>
              <a:rPr lang="en-US" sz="1200" b="0" i="0" kern="1200" dirty="0" err="1">
                <a:solidFill>
                  <a:schemeClr val="tx1"/>
                </a:solidFill>
                <a:effectLst/>
                <a:latin typeface="+mn-lt"/>
                <a:ea typeface="+mn-ea"/>
                <a:cs typeface="+mn-cs"/>
              </a:rPr>
              <a:t>assenza</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altre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scritture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alla</a:t>
            </a:r>
            <a:r>
              <a:rPr lang="en-US" sz="1200" b="0" i="0" kern="1200" dirty="0">
                <a:solidFill>
                  <a:schemeClr val="tx1"/>
                </a:solidFill>
                <a:effectLst/>
                <a:latin typeface="+mn-lt"/>
                <a:ea typeface="+mn-ea"/>
                <a:cs typeface="+mn-cs"/>
              </a:rPr>
              <a:t> fine le </a:t>
            </a:r>
            <a:r>
              <a:rPr lang="en-US" sz="1200" b="0" i="0" kern="1200" dirty="0" err="1">
                <a:solidFill>
                  <a:schemeClr val="tx1"/>
                </a:solidFill>
                <a:effectLst/>
                <a:latin typeface="+mn-lt"/>
                <a:ea typeface="+mn-ea"/>
                <a:cs typeface="+mn-cs"/>
              </a:rPr>
              <a:t>repliche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all'interno</a:t>
            </a:r>
            <a:r>
              <a:rPr lang="en-US" sz="1200" b="0" i="0" kern="1200" dirty="0">
                <a:solidFill>
                  <a:schemeClr val="tx1"/>
                </a:solidFill>
                <a:effectLst/>
                <a:latin typeface="+mn-lt"/>
                <a:ea typeface="+mn-ea"/>
                <a:cs typeface="+mn-cs"/>
              </a:rPr>
              <a:t> del </a:t>
            </a:r>
            <a:r>
              <a:rPr lang="en-US" sz="1200" b="0" i="0" kern="1200" dirty="0" err="1">
                <a:solidFill>
                  <a:schemeClr val="tx1"/>
                </a:solidFill>
                <a:effectLst/>
                <a:latin typeface="+mn-lt"/>
                <a:ea typeface="+mn-ea"/>
                <a:cs typeface="+mn-cs"/>
              </a:rPr>
              <a:t>gruppo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convergeranno</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La </a:t>
            </a:r>
            <a:r>
              <a:rPr lang="en-US" sz="1200" b="0" i="0" kern="1200" dirty="0" err="1">
                <a:solidFill>
                  <a:schemeClr val="tx1"/>
                </a:solidFill>
                <a:effectLst/>
                <a:latin typeface="+mn-lt"/>
                <a:ea typeface="+mn-ea"/>
                <a:cs typeface="+mn-cs"/>
              </a:rPr>
              <a:t>coerenza</a:t>
            </a:r>
            <a:r>
              <a:rPr lang="en-US" sz="1200" b="0" i="0" kern="1200" dirty="0">
                <a:solidFill>
                  <a:schemeClr val="tx1"/>
                </a:solidFill>
                <a:effectLst/>
                <a:latin typeface="+mn-lt"/>
                <a:ea typeface="+mn-ea"/>
                <a:cs typeface="+mn-cs"/>
              </a:rPr>
              <a:t> finale </a:t>
            </a:r>
            <a:r>
              <a:rPr lang="en-US" sz="1200" b="0" i="0" kern="1200" dirty="0" err="1">
                <a:solidFill>
                  <a:schemeClr val="tx1"/>
                </a:solidFill>
                <a:effectLst/>
                <a:latin typeface="+mn-lt"/>
                <a:ea typeface="+mn-ea"/>
                <a:cs typeface="+mn-cs"/>
              </a:rPr>
              <a:t>è</a:t>
            </a:r>
            <a:r>
              <a:rPr lang="en-US" sz="1200" b="0" i="0" kern="1200" dirty="0">
                <a:solidFill>
                  <a:schemeClr val="tx1"/>
                </a:solidFill>
                <a:effectLst/>
                <a:latin typeface="+mn-lt"/>
                <a:ea typeface="+mn-ea"/>
                <a:cs typeface="+mn-cs"/>
              </a:rPr>
              <a:t> la forma </a:t>
            </a:r>
            <a:r>
              <a:rPr lang="en-US" sz="1200" b="0" i="0" kern="1200" dirty="0" err="1">
                <a:solidFill>
                  <a:schemeClr val="tx1"/>
                </a:solidFill>
                <a:effectLst/>
                <a:latin typeface="+mn-lt"/>
                <a:ea typeface="+mn-ea"/>
                <a:cs typeface="+mn-cs"/>
              </a:rPr>
              <a:t>più</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debole</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coerenza</a:t>
            </a:r>
            <a:r>
              <a:rPr lang="en-US" sz="1200" b="0" i="0" kern="1200" dirty="0">
                <a:solidFill>
                  <a:schemeClr val="tx1"/>
                </a:solidFill>
                <a:effectLst/>
                <a:latin typeface="+mn-lt"/>
                <a:ea typeface="+mn-ea"/>
                <a:cs typeface="+mn-cs"/>
              </a:rPr>
              <a:t>, in cui un client </a:t>
            </a:r>
            <a:r>
              <a:rPr lang="en-US" sz="1200" b="0" i="0" kern="1200" dirty="0" err="1">
                <a:solidFill>
                  <a:schemeClr val="tx1"/>
                </a:solidFill>
                <a:effectLst/>
                <a:latin typeface="+mn-lt"/>
                <a:ea typeface="+mn-ea"/>
                <a:cs typeface="+mn-cs"/>
              </a:rPr>
              <a:t>può</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ottenere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nel</a:t>
            </a:r>
            <a:r>
              <a:rPr lang="en-US" sz="1200" b="0" i="0" kern="1200" dirty="0">
                <a:solidFill>
                  <a:schemeClr val="tx1"/>
                </a:solidFill>
                <a:effectLst/>
                <a:latin typeface="+mn-lt"/>
                <a:ea typeface="+mn-ea"/>
                <a:cs typeface="+mn-cs"/>
              </a:rPr>
              <a:t> tempo </a:t>
            </a:r>
            <a:r>
              <a:rPr lang="en-US" sz="1200" b="0" i="0" kern="1200" dirty="0" err="1">
                <a:solidFill>
                  <a:schemeClr val="tx1"/>
                </a:solidFill>
                <a:effectLst/>
                <a:latin typeface="+mn-lt"/>
                <a:ea typeface="+mn-ea"/>
                <a:cs typeface="+mn-cs"/>
              </a:rPr>
              <a:t>valori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obsoleti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rispetto</a:t>
            </a:r>
            <a:r>
              <a:rPr lang="en-US" sz="1200" b="0" i="0" kern="1200" dirty="0">
                <a:solidFill>
                  <a:schemeClr val="tx1"/>
                </a:solidFill>
                <a:effectLst/>
                <a:latin typeface="+mn-lt"/>
                <a:ea typeface="+mn-ea"/>
                <a:cs typeface="+mn-cs"/>
              </a:rPr>
              <a:t> a </a:t>
            </a:r>
            <a:r>
              <a:rPr lang="en-US" sz="1200" b="0" i="0" kern="1200" dirty="0" err="1">
                <a:solidFill>
                  <a:schemeClr val="tx1"/>
                </a:solidFill>
                <a:effectLst/>
                <a:latin typeface="+mn-lt"/>
                <a:ea typeface="+mn-ea"/>
                <a:cs typeface="+mn-cs"/>
              </a:rPr>
              <a:t>quelli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visualizzati</a:t>
            </a:r>
            <a:r>
              <a:rPr lang="en-US" sz="1200" b="0" i="0" kern="1200" dirty="0">
                <a:solidFill>
                  <a:schemeClr val="tx1"/>
                </a:solidFill>
                <a:effectLst/>
                <a:latin typeface="+mn-lt"/>
                <a:ea typeface="+mn-ea"/>
                <a:cs typeface="+mn-cs"/>
              </a:rPr>
              <a:t> in </a:t>
            </a:r>
            <a:r>
              <a:rPr lang="en-US" sz="1200" b="0" i="0" kern="1200" dirty="0" err="1">
                <a:solidFill>
                  <a:schemeClr val="tx1"/>
                </a:solidFill>
                <a:effectLst/>
                <a:latin typeface="+mn-lt"/>
                <a:ea typeface="+mn-ea"/>
                <a:cs typeface="+mn-cs"/>
              </a:rPr>
              <a:t>passato</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La </a:t>
            </a:r>
            <a:r>
              <a:rPr lang="en-US" sz="1200" b="0" i="0" kern="1200" dirty="0" err="1">
                <a:solidFill>
                  <a:schemeClr val="tx1"/>
                </a:solidFill>
                <a:effectLst/>
                <a:latin typeface="+mn-lt"/>
                <a:ea typeface="+mn-ea"/>
                <a:cs typeface="+mn-cs"/>
              </a:rPr>
              <a:t>coerenza</a:t>
            </a:r>
            <a:r>
              <a:rPr lang="en-US" sz="1200" b="0" i="0" kern="1200" dirty="0">
                <a:solidFill>
                  <a:schemeClr val="tx1"/>
                </a:solidFill>
                <a:effectLst/>
                <a:latin typeface="+mn-lt"/>
                <a:ea typeface="+mn-ea"/>
                <a:cs typeface="+mn-cs"/>
              </a:rPr>
              <a:t> finale </a:t>
            </a:r>
            <a:r>
              <a:rPr lang="en-US" sz="1200" b="0" i="0" kern="1200" dirty="0" err="1">
                <a:solidFill>
                  <a:schemeClr val="tx1"/>
                </a:solidFill>
                <a:effectLst/>
                <a:latin typeface="+mn-lt"/>
                <a:ea typeface="+mn-ea"/>
                <a:cs typeface="+mn-cs"/>
              </a:rPr>
              <a:t>rappresenta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livello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più</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debole</a:t>
            </a:r>
            <a:r>
              <a:rPr lang="en-US" sz="1200" b="0" i="0" kern="1200" dirty="0">
                <a:solidFill>
                  <a:schemeClr val="tx1"/>
                </a:solidFill>
                <a:effectLst/>
                <a:latin typeface="+mn-lt"/>
                <a:ea typeface="+mn-ea"/>
                <a:cs typeface="+mn-cs"/>
              </a:rPr>
              <a:t>, ma </a:t>
            </a:r>
            <a:r>
              <a:rPr lang="en-US" sz="1200" b="0" i="0" kern="1200" dirty="0" err="1">
                <a:solidFill>
                  <a:schemeClr val="tx1"/>
                </a:solidFill>
                <a:effectLst/>
                <a:latin typeface="+mn-lt"/>
                <a:ea typeface="+mn-ea"/>
                <a:cs typeface="+mn-cs"/>
              </a:rPr>
              <a:t>offre</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latenza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più</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bassa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sia</a:t>
            </a:r>
            <a:r>
              <a:rPr lang="en-US" sz="1200" b="0" i="0" kern="1200" dirty="0">
                <a:solidFill>
                  <a:schemeClr val="tx1"/>
                </a:solidFill>
                <a:effectLst/>
                <a:latin typeface="+mn-lt"/>
                <a:ea typeface="+mn-ea"/>
                <a:cs typeface="+mn-cs"/>
              </a:rPr>
              <a:t> per le </a:t>
            </a:r>
            <a:r>
              <a:rPr lang="en-US" sz="1200" b="0" i="0" kern="1200" dirty="0" err="1">
                <a:solidFill>
                  <a:schemeClr val="tx1"/>
                </a:solidFill>
                <a:effectLst/>
                <a:latin typeface="+mn-lt"/>
                <a:ea typeface="+mn-ea"/>
                <a:cs typeface="+mn-cs"/>
              </a:rPr>
              <a:t>letture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sia</a:t>
            </a:r>
            <a:r>
              <a:rPr lang="en-US" sz="1200" b="0" i="0" kern="1200" dirty="0">
                <a:solidFill>
                  <a:schemeClr val="tx1"/>
                </a:solidFill>
                <a:effectLst/>
                <a:latin typeface="+mn-lt"/>
                <a:ea typeface="+mn-ea"/>
                <a:cs typeface="+mn-cs"/>
              </a:rPr>
              <a:t> le per </a:t>
            </a:r>
            <a:r>
              <a:rPr lang="en-US" sz="1200" b="0" i="0" kern="1200" dirty="0" err="1">
                <a:solidFill>
                  <a:schemeClr val="tx1"/>
                </a:solidFill>
                <a:effectLst/>
                <a:latin typeface="+mn-lt"/>
                <a:ea typeface="+mn-ea"/>
                <a:cs typeface="+mn-cs"/>
              </a:rPr>
              <a:t>scritture</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Gli</a:t>
            </a:r>
            <a:r>
              <a:rPr lang="en-US" sz="1200" b="0" i="0" kern="1200" dirty="0">
                <a:solidFill>
                  <a:schemeClr val="tx1"/>
                </a:solidFill>
                <a:effectLst/>
                <a:latin typeface="+mn-lt"/>
                <a:ea typeface="+mn-ea"/>
                <a:cs typeface="+mn-cs"/>
              </a:rPr>
              <a:t> account Azure Cosmos DB </a:t>
            </a:r>
            <a:r>
              <a:rPr lang="en-US" sz="1200" b="0" i="0" kern="1200" dirty="0" err="1">
                <a:solidFill>
                  <a:schemeClr val="tx1"/>
                </a:solidFill>
                <a:effectLst/>
                <a:latin typeface="+mn-lt"/>
                <a:ea typeface="+mn-ea"/>
                <a:cs typeface="+mn-cs"/>
              </a:rPr>
              <a:t>configurati</a:t>
            </a:r>
            <a:r>
              <a:rPr lang="en-US" sz="1200" b="0" i="0" kern="1200" dirty="0">
                <a:solidFill>
                  <a:schemeClr val="tx1"/>
                </a:solidFill>
                <a:effectLst/>
                <a:latin typeface="+mn-lt"/>
                <a:ea typeface="+mn-ea"/>
                <a:cs typeface="+mn-cs"/>
              </a:rPr>
              <a:t> con la </a:t>
            </a:r>
            <a:r>
              <a:rPr lang="en-US" sz="1200" b="0" i="0" kern="1200" dirty="0" err="1">
                <a:solidFill>
                  <a:schemeClr val="tx1"/>
                </a:solidFill>
                <a:effectLst/>
                <a:latin typeface="+mn-lt"/>
                <a:ea typeface="+mn-ea"/>
                <a:cs typeface="+mn-cs"/>
              </a:rPr>
              <a:t>coerenza</a:t>
            </a:r>
            <a:r>
              <a:rPr lang="en-US" sz="1200" b="0" i="0" kern="1200" dirty="0">
                <a:solidFill>
                  <a:schemeClr val="tx1"/>
                </a:solidFill>
                <a:effectLst/>
                <a:latin typeface="+mn-lt"/>
                <a:ea typeface="+mn-ea"/>
                <a:cs typeface="+mn-cs"/>
              </a:rPr>
              <a:t> finale </a:t>
            </a:r>
            <a:r>
              <a:rPr lang="en-US" sz="1200" b="0" i="0" kern="1200" dirty="0" err="1">
                <a:solidFill>
                  <a:schemeClr val="tx1"/>
                </a:solidFill>
                <a:effectLst/>
                <a:latin typeface="+mn-lt"/>
                <a:ea typeface="+mn-ea"/>
                <a:cs typeface="+mn-cs"/>
              </a:rPr>
              <a:t>possono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associare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qualsiasi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numero</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aree</a:t>
            </a:r>
            <a:r>
              <a:rPr lang="en-US" sz="1200" b="0" i="0" kern="1200" dirty="0">
                <a:solidFill>
                  <a:schemeClr val="tx1"/>
                </a:solidFill>
                <a:effectLst/>
                <a:latin typeface="+mn-lt"/>
                <a:ea typeface="+mn-ea"/>
                <a:cs typeface="+mn-cs"/>
              </a:rPr>
              <a:t> di Azure con </a:t>
            </a:r>
            <a:r>
              <a:rPr lang="en-US" sz="1200" b="0" i="0" kern="1200" dirty="0" err="1">
                <a:solidFill>
                  <a:schemeClr val="tx1"/>
                </a:solidFill>
                <a:effectLst/>
                <a:latin typeface="+mn-lt"/>
                <a:ea typeface="+mn-ea"/>
                <a:cs typeface="+mn-cs"/>
              </a:rPr>
              <a:t>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proprio</a:t>
            </a:r>
            <a:r>
              <a:rPr lang="en-US" sz="1200" b="0" i="0" kern="1200" dirty="0">
                <a:solidFill>
                  <a:schemeClr val="tx1"/>
                </a:solidFill>
                <a:effectLst/>
                <a:latin typeface="+mn-lt"/>
                <a:ea typeface="+mn-ea"/>
                <a:cs typeface="+mn-cs"/>
              </a:rPr>
              <a:t> account Azure Cosmos DB.</a:t>
            </a:r>
          </a:p>
          <a:p>
            <a:r>
              <a:rPr lang="en-US" sz="1200" b="0" i="0" kern="1200" dirty="0">
                <a:solidFill>
                  <a:schemeClr val="tx1"/>
                </a:solidFill>
                <a:effectLst/>
                <a:latin typeface="+mn-lt"/>
                <a:ea typeface="+mn-ea"/>
                <a:cs typeface="+mn-cs"/>
              </a:rPr>
              <a:t>Il </a:t>
            </a:r>
            <a:r>
              <a:rPr lang="en-US" sz="1200" b="0" i="0" kern="1200" dirty="0" err="1">
                <a:solidFill>
                  <a:schemeClr val="tx1"/>
                </a:solidFill>
                <a:effectLst/>
                <a:latin typeface="+mn-lt"/>
                <a:ea typeface="+mn-ea"/>
                <a:cs typeface="+mn-cs"/>
              </a:rPr>
              <a:t>costo</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un'operazione</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lettura</a:t>
            </a:r>
            <a:r>
              <a:rPr lang="en-US" sz="1200" b="0" i="0" kern="1200" dirty="0">
                <a:solidFill>
                  <a:schemeClr val="tx1"/>
                </a:solidFill>
                <a:effectLst/>
                <a:latin typeface="+mn-lt"/>
                <a:ea typeface="+mn-ea"/>
                <a:cs typeface="+mn-cs"/>
              </a:rPr>
              <a:t>, in termini di </a:t>
            </a:r>
            <a:r>
              <a:rPr lang="en-US" sz="1200" b="0" i="0" kern="1200" dirty="0" err="1">
                <a:solidFill>
                  <a:schemeClr val="tx1"/>
                </a:solidFill>
                <a:effectLst/>
                <a:latin typeface="+mn-lt"/>
                <a:ea typeface="+mn-ea"/>
                <a:cs typeface="+mn-cs"/>
              </a:rPr>
              <a:t>unità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richieste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consumate</a:t>
            </a:r>
            <a:r>
              <a:rPr lang="en-US" sz="1200" b="0" i="0" kern="1200" dirty="0">
                <a:solidFill>
                  <a:schemeClr val="tx1"/>
                </a:solidFill>
                <a:effectLst/>
                <a:latin typeface="+mn-lt"/>
                <a:ea typeface="+mn-ea"/>
                <a:cs typeface="+mn-cs"/>
              </a:rPr>
              <a:t>, con </a:t>
            </a:r>
            <a:r>
              <a:rPr lang="en-US" sz="1200" b="0" i="0" kern="1200" dirty="0" err="1">
                <a:solidFill>
                  <a:schemeClr val="tx1"/>
                </a:solidFill>
                <a:effectLst/>
                <a:latin typeface="+mn-lt"/>
                <a:ea typeface="+mn-ea"/>
                <a:cs typeface="+mn-cs"/>
              </a:rPr>
              <a:t>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livello</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coerenza</a:t>
            </a:r>
            <a:r>
              <a:rPr lang="en-US" sz="1200" b="0" i="0" kern="1200" dirty="0">
                <a:solidFill>
                  <a:schemeClr val="tx1"/>
                </a:solidFill>
                <a:effectLst/>
                <a:latin typeface="+mn-lt"/>
                <a:ea typeface="+mn-ea"/>
                <a:cs typeface="+mn-cs"/>
              </a:rPr>
              <a:t> finale </a:t>
            </a:r>
            <a:r>
              <a:rPr lang="en-US" sz="1200" b="0" i="0" kern="1200" dirty="0" err="1">
                <a:solidFill>
                  <a:schemeClr val="tx1"/>
                </a:solidFill>
                <a:effectLst/>
                <a:latin typeface="+mn-lt"/>
                <a:ea typeface="+mn-ea"/>
                <a:cs typeface="+mn-cs"/>
              </a:rPr>
              <a:t>è</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più</a:t>
            </a:r>
            <a:r>
              <a:rPr lang="en-US" sz="1200" b="0" i="0" kern="1200" dirty="0">
                <a:solidFill>
                  <a:schemeClr val="tx1"/>
                </a:solidFill>
                <a:effectLst/>
                <a:latin typeface="+mn-lt"/>
                <a:ea typeface="+mn-ea"/>
                <a:cs typeface="+mn-cs"/>
              </a:rPr>
              <a:t> basso </a:t>
            </a:r>
            <a:r>
              <a:rPr lang="en-US" sz="1200" b="0" i="0" kern="1200" dirty="0" err="1">
                <a:solidFill>
                  <a:schemeClr val="tx1"/>
                </a:solidFill>
                <a:effectLst/>
                <a:latin typeface="+mn-lt"/>
                <a:ea typeface="+mn-ea"/>
                <a:cs typeface="+mn-cs"/>
              </a:rPr>
              <a:t>fra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tutti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livelli</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coerenza</a:t>
            </a:r>
            <a:r>
              <a:rPr lang="en-US" sz="1200" b="0" i="0" kern="1200" dirty="0">
                <a:solidFill>
                  <a:schemeClr val="tx1"/>
                </a:solidFill>
                <a:effectLst/>
                <a:latin typeface="+mn-lt"/>
                <a:ea typeface="+mn-ea"/>
                <a:cs typeface="+mn-cs"/>
              </a:rPr>
              <a:t> di Azure Cosmos DB.</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20</a:t>
            </a:fld>
            <a:endParaRPr lang="en-US"/>
          </a:p>
        </p:txBody>
      </p:sp>
    </p:spTree>
    <p:extLst>
      <p:ext uri="{BB962C8B-B14F-4D97-AF65-F5344CB8AC3E}">
        <p14:creationId xmlns:p14="http://schemas.microsoft.com/office/powerpoint/2010/main" val="2108624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aphyr.com</a:t>
            </a:r>
            <a:r>
              <a:rPr lang="en-US" dirty="0"/>
              <a:t>/posts/313-strong-consistency-models</a:t>
            </a:r>
          </a:p>
        </p:txBody>
      </p:sp>
      <p:sp>
        <p:nvSpPr>
          <p:cNvPr id="4" name="Slide Number Placeholder 3"/>
          <p:cNvSpPr>
            <a:spLocks noGrp="1"/>
          </p:cNvSpPr>
          <p:nvPr>
            <p:ph type="sldNum" sz="quarter" idx="10"/>
          </p:nvPr>
        </p:nvSpPr>
        <p:spPr/>
        <p:txBody>
          <a:bodyPr/>
          <a:lstStyle/>
          <a:p>
            <a:fld id="{AEEE4DF7-B1BD-3140-B106-A10A10EFF620}" type="slidenum">
              <a:rPr lang="en-US" smtClean="0"/>
              <a:t>21</a:t>
            </a:fld>
            <a:endParaRPr lang="en-US"/>
          </a:p>
        </p:txBody>
      </p:sp>
    </p:spTree>
    <p:extLst>
      <p:ext uri="{BB962C8B-B14F-4D97-AF65-F5344CB8AC3E}">
        <p14:creationId xmlns:p14="http://schemas.microsoft.com/office/powerpoint/2010/main" val="268172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Faremo</a:t>
            </a:r>
            <a:r>
              <a:rPr lang="en-US" dirty="0"/>
              <a:t>:</a:t>
            </a:r>
          </a:p>
          <a:p>
            <a:pPr marL="171450" indent="-171450">
              <a:buFont typeface="Arial" charset="0"/>
              <a:buChar char="•"/>
            </a:pPr>
            <a:r>
              <a:rPr lang="en-US" dirty="0" err="1"/>
              <a:t>Creazione</a:t>
            </a:r>
            <a:r>
              <a:rPr lang="en-US" baseline="0" dirty="0"/>
              <a:t> di </a:t>
            </a:r>
            <a:r>
              <a:rPr lang="en-US" baseline="0" dirty="0" err="1"/>
              <a:t>raccolte</a:t>
            </a:r>
            <a:endParaRPr lang="en-US" baseline="0" dirty="0"/>
          </a:p>
          <a:p>
            <a:pPr marL="171450" indent="-171450">
              <a:buFont typeface="Arial" charset="0"/>
              <a:buChar char="•"/>
            </a:pPr>
            <a:r>
              <a:rPr lang="en-US" baseline="0" dirty="0" err="1"/>
              <a:t>Inserimento</a:t>
            </a:r>
            <a:r>
              <a:rPr lang="en-US" baseline="0" dirty="0"/>
              <a:t> di un </a:t>
            </a:r>
            <a:r>
              <a:rPr lang="en-US" baseline="0" dirty="0" err="1"/>
              <a:t>documento</a:t>
            </a:r>
            <a:r>
              <a:rPr lang="en-US" baseline="0" dirty="0"/>
              <a:t> in </a:t>
            </a:r>
            <a:r>
              <a:rPr lang="en-US" baseline="0" dirty="0" err="1"/>
              <a:t>una</a:t>
            </a:r>
            <a:r>
              <a:rPr lang="en-US" baseline="0" dirty="0"/>
              <a:t> </a:t>
            </a:r>
            <a:r>
              <a:rPr lang="en-US" baseline="0" dirty="0" err="1"/>
              <a:t>raccolta</a:t>
            </a:r>
            <a:endParaRPr lang="en-US" baseline="0" dirty="0"/>
          </a:p>
          <a:p>
            <a:pPr marL="171450" indent="-171450">
              <a:buFont typeface="Arial" charset="0"/>
              <a:buChar char="•"/>
            </a:pPr>
            <a:r>
              <a:rPr lang="en-US" baseline="0" dirty="0" err="1"/>
              <a:t>Inserimento</a:t>
            </a:r>
            <a:r>
              <a:rPr lang="en-US" baseline="0" dirty="0"/>
              <a:t> di un </a:t>
            </a:r>
            <a:r>
              <a:rPr lang="en-US" baseline="0" dirty="0" err="1"/>
              <a:t>grafo</a:t>
            </a:r>
            <a:endParaRPr lang="en-US" baseline="0" dirty="0"/>
          </a:p>
          <a:p>
            <a:pPr marL="171450" indent="-171450">
              <a:buFont typeface="Arial" charset="0"/>
              <a:buChar char="•"/>
            </a:pPr>
            <a:r>
              <a:rPr lang="en-US" baseline="0" dirty="0"/>
              <a:t>Data Explorer per query e </a:t>
            </a:r>
            <a:r>
              <a:rPr lang="en-US" baseline="0" dirty="0" err="1"/>
              <a:t>grafo</a:t>
            </a:r>
            <a:endParaRPr lang="en-US" baseline="0" dirty="0"/>
          </a:p>
          <a:p>
            <a:pPr marL="171450" indent="-171450">
              <a:buFont typeface="Arial" charset="0"/>
              <a:buChar char="•"/>
            </a:pPr>
            <a:r>
              <a:rPr lang="en-US" baseline="0" dirty="0"/>
              <a:t>Replica </a:t>
            </a:r>
            <a:r>
              <a:rPr lang="en-US" baseline="0" dirty="0" err="1"/>
              <a:t>geografica</a:t>
            </a:r>
            <a:endParaRPr lang="en-US" dirty="0"/>
          </a:p>
        </p:txBody>
      </p:sp>
      <p:sp>
        <p:nvSpPr>
          <p:cNvPr id="4" name="Slide Number Placeholder 3"/>
          <p:cNvSpPr>
            <a:spLocks noGrp="1"/>
          </p:cNvSpPr>
          <p:nvPr>
            <p:ph type="sldNum" sz="quarter" idx="10"/>
          </p:nvPr>
        </p:nvSpPr>
        <p:spPr/>
        <p:txBody>
          <a:bodyPr/>
          <a:lstStyle/>
          <a:p>
            <a:fld id="{AEEE4DF7-B1BD-3140-B106-A10A10EFF620}" type="slidenum">
              <a:rPr lang="en-US" smtClean="0"/>
              <a:t>22</a:t>
            </a:fld>
            <a:endParaRPr lang="en-US"/>
          </a:p>
        </p:txBody>
      </p:sp>
    </p:spTree>
    <p:extLst>
      <p:ext uri="{BB962C8B-B14F-4D97-AF65-F5344CB8AC3E}">
        <p14:creationId xmlns:p14="http://schemas.microsoft.com/office/powerpoint/2010/main" val="557983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3" name="Rectangle 32"/>
          <p:cNvSpPr>
            <a:spLocks noChangeAspect="1"/>
          </p:cNvSpPr>
          <p:nvPr userDrawn="1"/>
        </p:nvSpPr>
        <p:spPr>
          <a:xfrm>
            <a:off x="6555600" y="-359913"/>
            <a:ext cx="5324000" cy="7200000"/>
          </a:xfrm>
          <a:prstGeom prst="rect">
            <a:avLst/>
          </a:prstGeom>
          <a:blipFill>
            <a:blip r:embed="rId2">
              <a:alphaModFix amt="20000"/>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userDrawn="1"/>
        </p:nvPicPr>
        <p:blipFill>
          <a:blip r:embed="rId3"/>
          <a:stretch>
            <a:fillRect/>
          </a:stretch>
        </p:blipFill>
        <p:spPr>
          <a:xfrm>
            <a:off x="8673244" y="3060087"/>
            <a:ext cx="2486881" cy="360000"/>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60000" y="-359913"/>
            <a:ext cx="5324000" cy="7200000"/>
          </a:xfrm>
          <a:prstGeom prst="rect">
            <a:avLst/>
          </a:prstGeom>
          <a:blipFill>
            <a:blip r:embed="rId2">
              <a:alphaModFix amt="20000"/>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51059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4E19BBF-4842-44FD-B884-941F880A9E19}"/>
              </a:ext>
            </a:extLst>
          </p:cNvPr>
          <p:cNvPicPr>
            <a:picLocks noChangeAspect="1"/>
          </p:cNvPicPr>
          <p:nvPr userDrawn="1"/>
        </p:nvPicPr>
        <p:blipFill>
          <a:blip r:embed="rId2"/>
          <a:stretch>
            <a:fillRect/>
          </a:stretch>
        </p:blipFill>
        <p:spPr>
          <a:xfrm>
            <a:off x="4880697" y="1184287"/>
            <a:ext cx="1759094" cy="1430748"/>
          </a:xfrm>
          <a:prstGeom prst="rect">
            <a:avLst/>
          </a:prstGeom>
        </p:spPr>
      </p:pic>
      <p:sp>
        <p:nvSpPr>
          <p:cNvPr id="4" name="TextBox 3">
            <a:extLst>
              <a:ext uri="{FF2B5EF4-FFF2-40B4-BE49-F238E27FC236}">
                <a16:creationId xmlns:a16="http://schemas.microsoft.com/office/drawing/2014/main" xmlns="" id="{CEAD0F10-2E80-490A-A842-B4FBD5B70FDD}"/>
              </a:ext>
            </a:extLst>
          </p:cNvPr>
          <p:cNvSpPr txBox="1"/>
          <p:nvPr userDrawn="1"/>
        </p:nvSpPr>
        <p:spPr>
          <a:xfrm>
            <a:off x="4540827" y="2701636"/>
            <a:ext cx="2202874" cy="584775"/>
          </a:xfrm>
          <a:prstGeom prst="rect">
            <a:avLst/>
          </a:prstGeom>
          <a:noFill/>
        </p:spPr>
        <p:txBody>
          <a:bodyPr wrap="square" rtlCol="0">
            <a:spAutoFit/>
          </a:bodyPr>
          <a:lstStyle/>
          <a:p>
            <a:pPr algn="ctr"/>
            <a:r>
              <a:rPr lang="it-IT" sz="3200" dirty="0"/>
              <a:t>#SqlSat675</a:t>
            </a:r>
            <a:endParaRPr lang="en-US" sz="3200" dirty="0"/>
          </a:p>
        </p:txBody>
      </p:sp>
    </p:spTree>
    <p:extLst>
      <p:ext uri="{BB962C8B-B14F-4D97-AF65-F5344CB8AC3E}">
        <p14:creationId xmlns:p14="http://schemas.microsoft.com/office/powerpoint/2010/main" val="41869863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vmlDrawing" Target="../drawings/vmlDrawing1.vml"/><Relationship Id="rId10" Type="http://schemas.openxmlformats.org/officeDocument/2006/relationships/oleObject" Target="../embeddings/oleObject1.bin"/><Relationship Id="rId11" Type="http://schemas.openxmlformats.org/officeDocument/2006/relationships/image" Target="../media/image1.w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40">
          <a:fgClr>
            <a:schemeClr val="bg1">
              <a:lumMod val="85000"/>
            </a:schemeClr>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439813"/>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587525" y="1153073"/>
            <a:ext cx="184731" cy="441339"/>
          </a:xfrm>
          <a:prstGeom prst="rect">
            <a:avLst/>
          </a:prstGeom>
          <a:noFill/>
        </p:spPr>
        <p:txBody>
          <a:bodyPr wrap="none" rtlCol="0">
            <a:spAutoFit/>
          </a:bodyPr>
          <a:lstStyle/>
          <a:p>
            <a:endParaRPr lang="en-US" sz="2268" dirty="0"/>
          </a:p>
        </p:txBody>
      </p:sp>
      <p:graphicFrame>
        <p:nvGraphicFramePr>
          <p:cNvPr id="9" name="Object 8"/>
          <p:cNvGraphicFramePr>
            <a:graphicFrameLocks noChangeAspect="1"/>
          </p:cNvGraphicFramePr>
          <p:nvPr userDrawn="1">
            <p:extLst>
              <p:ext uri="{D42A27DB-BD31-4B8C-83A1-F6EECF244321}">
                <p14:modId xmlns:p14="http://schemas.microsoft.com/office/powerpoint/2010/main" val="1855242954"/>
              </p:ext>
            </p:extLst>
          </p:nvPr>
        </p:nvGraphicFramePr>
        <p:xfrm>
          <a:off x="10713600" y="5940175"/>
          <a:ext cx="626616" cy="360000"/>
        </p:xfrm>
        <a:graphic>
          <a:graphicData uri="http://schemas.openxmlformats.org/presentationml/2006/ole">
            <mc:AlternateContent xmlns:mc="http://schemas.openxmlformats.org/markup-compatibility/2006">
              <mc:Choice xmlns:v="urn:schemas-microsoft-com:vml" Requires="v">
                <p:oleObj spid="_x0000_s1215" name="Image" r:id="rId10" imgW="2279520" imgH="1310400" progId="Photoshop.Image.18">
                  <p:embed/>
                </p:oleObj>
              </mc:Choice>
              <mc:Fallback>
                <p:oleObj name="Image" r:id="rId10" imgW="2279520" imgH="1310400" progId="Photoshop.Image.18">
                  <p:embed/>
                  <p:pic>
                    <p:nvPicPr>
                      <p:cNvPr id="9" name="Object 8"/>
                      <p:cNvPicPr/>
                      <p:nvPr/>
                    </p:nvPicPr>
                    <p:blipFill>
                      <a:blip r:embed="rId11"/>
                      <a:stretch>
                        <a:fillRect/>
                      </a:stretch>
                    </p:blipFill>
                    <p:spPr>
                      <a:xfrm>
                        <a:off x="10713600" y="5940175"/>
                        <a:ext cx="626616" cy="360000"/>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xmlns="" id="{0AEB6F97-9668-4414-AB62-B53EBB645AB5}"/>
              </a:ext>
            </a:extLst>
          </p:cNvPr>
          <p:cNvSpPr txBox="1"/>
          <p:nvPr userDrawn="1"/>
        </p:nvSpPr>
        <p:spPr>
          <a:xfrm>
            <a:off x="7679454" y="5915804"/>
            <a:ext cx="3034145" cy="400110"/>
          </a:xfrm>
          <a:prstGeom prst="rect">
            <a:avLst/>
          </a:prstGeom>
          <a:noFill/>
        </p:spPr>
        <p:txBody>
          <a:bodyPr wrap="square" rtlCol="0">
            <a:spAutoFit/>
          </a:bodyPr>
          <a:lstStyle/>
          <a:p>
            <a:pPr algn="ctr"/>
            <a:r>
              <a:rPr lang="it-IT" sz="2000" dirty="0">
                <a:solidFill>
                  <a:schemeClr val="accent1">
                    <a:lumMod val="75000"/>
                  </a:schemeClr>
                </a:solidFill>
              </a:rPr>
              <a:t>#SqlSat675 – 18/11/2017</a:t>
            </a:r>
            <a:endParaRPr lang="en-US" sz="2000" dirty="0">
              <a:solidFill>
                <a:schemeClr val="accent1">
                  <a:lumMod val="75000"/>
                </a:schemeClr>
              </a:solidFill>
            </a:endParaRPr>
          </a:p>
        </p:txBody>
      </p:sp>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userDrawn="1">
          <p15:clr>
            <a:srgbClr val="F26B43"/>
          </p15:clr>
        </p15:guide>
        <p15:guide id="2" pos="3629" userDrawn="1">
          <p15:clr>
            <a:srgbClr val="F26B43"/>
          </p15:clr>
        </p15:guide>
        <p15:guide id="3" pos="7030" userDrawn="1">
          <p15:clr>
            <a:srgbClr val="F26B43"/>
          </p15:clr>
        </p15:guide>
        <p15:guide id="4" pos="227" userDrawn="1">
          <p15:clr>
            <a:srgbClr val="F26B43"/>
          </p15:clr>
        </p15:guide>
        <p15:guide id="5" orient="horz" pos="227" userDrawn="1">
          <p15:clr>
            <a:srgbClr val="F26B43"/>
          </p15:clr>
        </p15:guide>
        <p15:guide id="7" orient="horz" pos="680" userDrawn="1">
          <p15:clr>
            <a:srgbClr val="F26B43"/>
          </p15:clr>
        </p15:guide>
        <p15:guide id="8" orient="horz" pos="907" userDrawn="1">
          <p15:clr>
            <a:srgbClr val="F26B43"/>
          </p15:clr>
        </p15:guide>
        <p15:guide id="9" orient="horz" pos="3855" userDrawn="1">
          <p15:clr>
            <a:srgbClr val="F26B43"/>
          </p15:clr>
        </p15:guide>
        <p15:guide id="10" orient="horz" pos="204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eg"/><Relationship Id="rId3" Type="http://schemas.microsoft.com/office/2007/relationships/hdphoto" Target="../media/hdphoto7.wdp"/></Relationships>
</file>

<file path=ppt/slides/_rels/slide2.xml.rels><?xml version="1.0" encoding="UTF-8" standalone="yes"?>
<Relationships xmlns="http://schemas.openxmlformats.org/package/2006/relationships"><Relationship Id="rId11" Type="http://schemas.openxmlformats.org/officeDocument/2006/relationships/image" Target="../media/image17.tiff"/><Relationship Id="rId12" Type="http://schemas.openxmlformats.org/officeDocument/2006/relationships/image" Target="../media/image18.tiff"/><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emf"/><Relationship Id="rId6" Type="http://schemas.openxmlformats.org/officeDocument/2006/relationships/image" Target="../media/image12.emf"/><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jpg"/><Relationship Id="rId10"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4"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3" Type="http://schemas.openxmlformats.org/officeDocument/2006/relationships/hyperlink" Target="https://www.microsoft.com/en-us/TrustCenter/Compliance/ISO-IEC-27001" TargetMode="External"/><Relationship Id="rId4" Type="http://schemas.openxmlformats.org/officeDocument/2006/relationships/hyperlink" Target="https://www.microsoft.com/en-us/TrustCenter/Compliance/EU-Model-Clauses" TargetMode="External"/><Relationship Id="rId5" Type="http://schemas.openxmlformats.org/officeDocument/2006/relationships/hyperlink" Target="https://www.microsoft.com/en-us/TrustCenter/Compliance/HIPAA" TargetMode="External"/><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eg"/><Relationship Id="rId3" Type="http://schemas.microsoft.com/office/2007/relationships/hdphoto" Target="../media/hdphoto9.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6.jpg"/><Relationship Id="rId5" Type="http://schemas.openxmlformats.org/officeDocument/2006/relationships/image" Target="../media/image21.png"/><Relationship Id="rId6" Type="http://schemas.openxmlformats.org/officeDocument/2006/relationships/image" Target="../media/image22.tiff"/><Relationship Id="rId7" Type="http://schemas.openxmlformats.org/officeDocument/2006/relationships/image" Target="../media/image23.png"/><Relationship Id="rId8" Type="http://schemas.openxmlformats.org/officeDocument/2006/relationships/image" Target="../media/image24.jpg"/><Relationship Id="rId1" Type="http://schemas.openxmlformats.org/officeDocument/2006/relationships/slideLayout" Target="../slideLayouts/slideLayout4.xml"/><Relationship Id="rId2" Type="http://schemas.openxmlformats.org/officeDocument/2006/relationships/image" Target="../media/image19.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tiff"/><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hyperlink" Target="https://portal.azure.com/" TargetMode="External"/><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jpeg"/><Relationship Id="rId3" Type="http://schemas.microsoft.com/office/2007/relationships/hdphoto" Target="../media/hdphoto10.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 Id="rId3"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47.tiff"/><Relationship Id="rId4" Type="http://schemas.openxmlformats.org/officeDocument/2006/relationships/image" Target="../media/image48.tiff"/><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3" Type="http://schemas.openxmlformats.org/officeDocument/2006/relationships/image" Target="../media/image49.tiff"/><Relationship Id="rId4" Type="http://schemas.openxmlformats.org/officeDocument/2006/relationships/image" Target="../media/image50.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11" Type="http://schemas.openxmlformats.org/officeDocument/2006/relationships/image" Target="../media/image61.tiff"/><Relationship Id="rId12" Type="http://schemas.openxmlformats.org/officeDocument/2006/relationships/image" Target="../media/image62.tiff"/><Relationship Id="rId13" Type="http://schemas.openxmlformats.org/officeDocument/2006/relationships/image" Target="../media/image63.tiff"/><Relationship Id="rId14" Type="http://schemas.openxmlformats.org/officeDocument/2006/relationships/image" Target="../media/image64.png"/><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3.tiff"/><Relationship Id="rId4" Type="http://schemas.openxmlformats.org/officeDocument/2006/relationships/image" Target="../media/image54.png"/><Relationship Id="rId5" Type="http://schemas.openxmlformats.org/officeDocument/2006/relationships/image" Target="../media/image55.tiff"/><Relationship Id="rId6" Type="http://schemas.openxmlformats.org/officeDocument/2006/relationships/image" Target="../media/image56.tiff"/><Relationship Id="rId7" Type="http://schemas.openxmlformats.org/officeDocument/2006/relationships/image" Target="../media/image57.png"/><Relationship Id="rId8" Type="http://schemas.openxmlformats.org/officeDocument/2006/relationships/image" Target="../media/image58.tiff"/><Relationship Id="rId9" Type="http://schemas.openxmlformats.org/officeDocument/2006/relationships/image" Target="../media/image59.tiff"/><Relationship Id="rId10" Type="http://schemas.openxmlformats.org/officeDocument/2006/relationships/image" Target="../media/image60.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6.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1" Type="http://schemas.openxmlformats.org/officeDocument/2006/relationships/hyperlink" Target="https://azure.microsoft.com/en-us/resources/samples/?service=cosmos-db" TargetMode="External"/><Relationship Id="rId12" Type="http://schemas.openxmlformats.org/officeDocument/2006/relationships/hyperlink" Target="https://www.documentdb.com/sql/demo" TargetMode="External"/><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docs.microsoft.com/it-it/azure/cosmos-db/partition-data" TargetMode="External"/><Relationship Id="rId4" Type="http://schemas.openxmlformats.org/officeDocument/2006/relationships/hyperlink" Target="https://azure.microsoft.com/it-it/pricing/details/cosmos-db/" TargetMode="External"/><Relationship Id="rId5" Type="http://schemas.openxmlformats.org/officeDocument/2006/relationships/hyperlink" Target="https://www.documentdb.com/capacityplanner" TargetMode="External"/><Relationship Id="rId6" Type="http://schemas.openxmlformats.org/officeDocument/2006/relationships/hyperlink" Target="http://dl.acm.org/citation.cfm?id=1806634" TargetMode="External"/><Relationship Id="rId7" Type="http://schemas.openxmlformats.org/officeDocument/2006/relationships/hyperlink" Target="http://cs-www.cs.yale.edu/homes/dna/papers/abadi-pacelc.pdf" TargetMode="External"/><Relationship Id="rId8" Type="http://schemas.openxmlformats.org/officeDocument/2006/relationships/hyperlink" Target="https://docs.microsoft.com/it-it/azure/cosmos-db/faq" TargetMode="External"/><Relationship Id="rId9" Type="http://schemas.openxmlformats.org/officeDocument/2006/relationships/hyperlink" Target="https://aka.ms/documentdb-tco-paper" TargetMode="External"/><Relationship Id="rId10" Type="http://schemas.openxmlformats.org/officeDocument/2006/relationships/hyperlink" Target="https://docs.microsoft.com/it-it/azure/cosmos-db/20-days-of-tip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4" Type="http://schemas.microsoft.com/office/2007/relationships/hdphoto" Target="../media/hdphoto3.wdp"/><Relationship Id="rId5" Type="http://schemas.openxmlformats.org/officeDocument/2006/relationships/image" Target="../media/image27.png"/><Relationship Id="rId6" Type="http://schemas.microsoft.com/office/2007/relationships/hdphoto" Target="../media/hdphoto4.wdp"/><Relationship Id="rId7" Type="http://schemas.openxmlformats.org/officeDocument/2006/relationships/image" Target="../media/image28.jpeg"/><Relationship Id="rId8" Type="http://schemas.microsoft.com/office/2007/relationships/hdphoto" Target="../media/hdphoto5.wdp"/><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 Id="rId3" Type="http://schemas.microsoft.com/office/2007/relationships/hdphoto" Target="../media/hdphoto6.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90">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59907" y="3779839"/>
            <a:ext cx="10800218" cy="2066780"/>
          </a:xfrm>
        </p:spPr>
        <p:txBody>
          <a:bodyPr/>
          <a:lstStyle/>
          <a:p>
            <a:r>
              <a:rPr lang="en-US" dirty="0">
                <a:solidFill>
                  <a:srgbClr val="333333"/>
                </a:solidFill>
              </a:rPr>
              <a:t/>
            </a:r>
            <a:br>
              <a:rPr lang="en-US" dirty="0">
                <a:solidFill>
                  <a:srgbClr val="333333"/>
                </a:solidFill>
              </a:rPr>
            </a:br>
            <a:r>
              <a:rPr lang="en-US" dirty="0">
                <a:solidFill>
                  <a:srgbClr val="333333"/>
                </a:solidFill>
              </a:rPr>
              <a:t>Deep space Cosmos DB</a:t>
            </a:r>
          </a:p>
        </p:txBody>
      </p:sp>
      <p:sp>
        <p:nvSpPr>
          <p:cNvPr id="3" name="Text Placeholder 2"/>
          <p:cNvSpPr>
            <a:spLocks noGrp="1"/>
          </p:cNvSpPr>
          <p:nvPr>
            <p:ph type="body" sz="quarter" idx="10"/>
          </p:nvPr>
        </p:nvSpPr>
        <p:spPr/>
        <p:txBody>
          <a:bodyPr/>
          <a:lstStyle/>
          <a:p>
            <a:r>
              <a:rPr lang="it-IT" dirty="0"/>
              <a:t>Alessandro Alpi</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20872324" flipH="1">
            <a:off x="3304145" y="1253639"/>
            <a:ext cx="3456950" cy="1372453"/>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Lst>
          </a:blip>
          <a:stretch>
            <a:fillRect/>
          </a:stretch>
        </p:blipFill>
        <p:spPr>
          <a:xfrm>
            <a:off x="-432110" y="2397502"/>
            <a:ext cx="5034665" cy="2643199"/>
          </a:xfrm>
          <a:prstGeom prst="rect">
            <a:avLst/>
          </a:prstGeom>
        </p:spPr>
      </p:pic>
    </p:spTree>
    <p:extLst>
      <p:ext uri="{BB962C8B-B14F-4D97-AF65-F5344CB8AC3E}">
        <p14:creationId xmlns:p14="http://schemas.microsoft.com/office/powerpoint/2010/main" val="394788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Resource Model</a:t>
            </a:r>
          </a:p>
        </p:txBody>
      </p:sp>
      <p:sp>
        <p:nvSpPr>
          <p:cNvPr id="19" name="Content Placeholder 18"/>
          <p:cNvSpPr>
            <a:spLocks noGrp="1"/>
          </p:cNvSpPr>
          <p:nvPr>
            <p:ph idx="1"/>
          </p:nvPr>
        </p:nvSpPr>
        <p:spPr>
          <a:xfrm>
            <a:off x="360125" y="1439813"/>
            <a:ext cx="10800000" cy="4680000"/>
          </a:xfrm>
        </p:spPr>
        <p:txBody>
          <a:bodyPr>
            <a:normAutofit/>
          </a:bodyPr>
          <a:lstStyle/>
          <a:p>
            <a:r>
              <a:rPr lang="it-IT" sz="3200" dirty="0"/>
              <a:t>Un account database, più database </a:t>
            </a:r>
            <a:r>
              <a:rPr lang="it-IT" sz="3200" dirty="0" err="1"/>
              <a:t>Cosmos</a:t>
            </a:r>
            <a:r>
              <a:rPr lang="it-IT" sz="3200" dirty="0"/>
              <a:t> DB</a:t>
            </a:r>
          </a:p>
          <a:p>
            <a:r>
              <a:rPr lang="it-IT" sz="3200" dirty="0"/>
              <a:t>Un database </a:t>
            </a:r>
            <a:r>
              <a:rPr lang="it-IT" sz="3200" dirty="0" err="1"/>
              <a:t>Cosmos</a:t>
            </a:r>
            <a:r>
              <a:rPr lang="it-IT" sz="3200" dirty="0"/>
              <a:t> DB, più </a:t>
            </a:r>
            <a:r>
              <a:rPr lang="it-IT" sz="3200" dirty="0" err="1"/>
              <a:t>user</a:t>
            </a:r>
            <a:r>
              <a:rPr lang="it-IT" sz="3200" dirty="0"/>
              <a:t>, </a:t>
            </a:r>
            <a:r>
              <a:rPr lang="it-IT" sz="3200" dirty="0" err="1"/>
              <a:t>permission</a:t>
            </a:r>
            <a:r>
              <a:rPr lang="it-IT" sz="3200" dirty="0"/>
              <a:t> e container</a:t>
            </a:r>
          </a:p>
          <a:p>
            <a:r>
              <a:rPr lang="it-IT" sz="3200" dirty="0"/>
              <a:t>Un </a:t>
            </a:r>
            <a:r>
              <a:rPr lang="it-IT" sz="3200" b="1" dirty="0">
                <a:solidFill>
                  <a:srgbClr val="FFC000"/>
                </a:solidFill>
                <a:effectLst>
                  <a:glow rad="88900">
                    <a:schemeClr val="tx1"/>
                  </a:glow>
                </a:effectLst>
              </a:rPr>
              <a:t>container</a:t>
            </a:r>
            <a:r>
              <a:rPr lang="it-IT" sz="3200" dirty="0"/>
              <a:t>, più </a:t>
            </a:r>
            <a:r>
              <a:rPr lang="it-IT" sz="3200" b="1" dirty="0">
                <a:solidFill>
                  <a:srgbClr val="FFFF00"/>
                </a:solidFill>
                <a:effectLst>
                  <a:glow rad="88900">
                    <a:schemeClr val="tx1"/>
                  </a:glow>
                </a:effectLst>
              </a:rPr>
              <a:t>item</a:t>
            </a:r>
            <a:r>
              <a:rPr lang="it-IT" sz="3200" dirty="0">
                <a:solidFill>
                  <a:srgbClr val="FFFF00"/>
                </a:solidFill>
                <a:effectLst>
                  <a:glow rad="63500">
                    <a:schemeClr val="tx1">
                      <a:alpha val="82000"/>
                    </a:schemeClr>
                  </a:glow>
                </a:effectLst>
              </a:rPr>
              <a:t> </a:t>
            </a:r>
            <a:r>
              <a:rPr lang="it-IT" sz="3200" dirty="0"/>
              <a:t>(entità e procedure, trigger, </a:t>
            </a:r>
            <a:r>
              <a:rPr lang="it-IT" sz="3200" dirty="0" err="1"/>
              <a:t>udf</a:t>
            </a:r>
            <a:r>
              <a:rPr lang="it-IT" sz="3200" dirty="0"/>
              <a:t>)</a:t>
            </a:r>
          </a:p>
        </p:txBody>
      </p:sp>
      <p:pic>
        <p:nvPicPr>
          <p:cNvPr id="2" name="Picture 1"/>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696125" y="3470563"/>
            <a:ext cx="8128000" cy="2441431"/>
          </a:xfrm>
          <a:prstGeom prst="rect">
            <a:avLst/>
          </a:prstGeom>
        </p:spPr>
      </p:pic>
    </p:spTree>
    <p:extLst>
      <p:ext uri="{BB962C8B-B14F-4D97-AF65-F5344CB8AC3E}">
        <p14:creationId xmlns:p14="http://schemas.microsoft.com/office/powerpoint/2010/main" val="34308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Resource Model</a:t>
            </a:r>
          </a:p>
        </p:txBody>
      </p:sp>
      <p:sp>
        <p:nvSpPr>
          <p:cNvPr id="19" name="Content Placeholder 18"/>
          <p:cNvSpPr>
            <a:spLocks noGrp="1"/>
          </p:cNvSpPr>
          <p:nvPr>
            <p:ph idx="1"/>
          </p:nvPr>
        </p:nvSpPr>
        <p:spPr>
          <a:xfrm>
            <a:off x="360125" y="1439813"/>
            <a:ext cx="10800000" cy="4680000"/>
          </a:xfrm>
        </p:spPr>
        <p:txBody>
          <a:bodyPr>
            <a:normAutofit/>
          </a:bodyPr>
          <a:lstStyle/>
          <a:p>
            <a:r>
              <a:rPr lang="it-IT" sz="3200" dirty="0"/>
              <a:t>Ogni risorsa è navigabile tramite hyperlink</a:t>
            </a:r>
          </a:p>
          <a:p>
            <a:r>
              <a:rPr lang="it-IT" sz="3200" dirty="0"/>
              <a:t>In base alla API, </a:t>
            </a:r>
            <a:r>
              <a:rPr lang="it-IT" sz="3200" b="1" dirty="0">
                <a:solidFill>
                  <a:srgbClr val="FFC000"/>
                </a:solidFill>
                <a:effectLst>
                  <a:glow rad="88900">
                    <a:schemeClr val="tx1"/>
                  </a:glow>
                </a:effectLst>
              </a:rPr>
              <a:t>container</a:t>
            </a:r>
            <a:r>
              <a:rPr lang="it-IT" sz="3200" dirty="0"/>
              <a:t> e </a:t>
            </a:r>
            <a:r>
              <a:rPr lang="it-IT" sz="3200" b="1" dirty="0">
                <a:solidFill>
                  <a:srgbClr val="FFFF00"/>
                </a:solidFill>
                <a:effectLst>
                  <a:glow rad="88900">
                    <a:schemeClr val="tx1"/>
                  </a:glow>
                </a:effectLst>
              </a:rPr>
              <a:t>item</a:t>
            </a:r>
            <a:r>
              <a:rPr lang="it-IT" sz="3200" dirty="0">
                <a:solidFill>
                  <a:srgbClr val="FFFF00"/>
                </a:solidFill>
                <a:effectLst>
                  <a:glow rad="63500">
                    <a:schemeClr val="tx1">
                      <a:alpha val="82000"/>
                    </a:schemeClr>
                  </a:glow>
                </a:effectLst>
              </a:rPr>
              <a:t> </a:t>
            </a:r>
            <a:r>
              <a:rPr lang="it-IT" sz="3200" dirty="0"/>
              <a:t>si specializzano:</a:t>
            </a:r>
          </a:p>
          <a:p>
            <a:pPr lvl="1"/>
            <a:r>
              <a:rPr lang="it-IT" sz="2400" dirty="0" err="1"/>
              <a:t>DocumentDB</a:t>
            </a:r>
            <a:r>
              <a:rPr lang="it-IT" sz="2400" dirty="0"/>
              <a:t> e </a:t>
            </a:r>
            <a:r>
              <a:rPr lang="it-IT" sz="2400" dirty="0" err="1"/>
              <a:t>MongoDB</a:t>
            </a:r>
            <a:r>
              <a:rPr lang="it-IT" sz="2400" dirty="0"/>
              <a:t> -&gt; Collection -&gt; </a:t>
            </a:r>
            <a:r>
              <a:rPr lang="it-IT" sz="2400" dirty="0" err="1"/>
              <a:t>Document</a:t>
            </a:r>
            <a:endParaRPr lang="it-IT" sz="2400" dirty="0"/>
          </a:p>
          <a:p>
            <a:pPr lvl="1"/>
            <a:r>
              <a:rPr lang="it-IT" sz="2400" dirty="0"/>
              <a:t>Azure </a:t>
            </a:r>
            <a:r>
              <a:rPr lang="it-IT" sz="2400" dirty="0" err="1"/>
              <a:t>Table</a:t>
            </a:r>
            <a:r>
              <a:rPr lang="it-IT" sz="2400" dirty="0"/>
              <a:t> Storage -&gt; </a:t>
            </a:r>
            <a:r>
              <a:rPr lang="it-IT" sz="2400" dirty="0" err="1"/>
              <a:t>Table</a:t>
            </a:r>
            <a:r>
              <a:rPr lang="it-IT" sz="2400" dirty="0"/>
              <a:t> -&gt; </a:t>
            </a:r>
            <a:r>
              <a:rPr lang="it-IT" sz="2400" dirty="0" err="1"/>
              <a:t>Row</a:t>
            </a:r>
            <a:endParaRPr lang="it-IT" sz="2400" dirty="0"/>
          </a:p>
          <a:p>
            <a:pPr lvl="1"/>
            <a:r>
              <a:rPr lang="it-IT" sz="2400" dirty="0" err="1"/>
              <a:t>Gremlin</a:t>
            </a:r>
            <a:r>
              <a:rPr lang="it-IT" sz="2400" dirty="0"/>
              <a:t> -&gt; </a:t>
            </a:r>
            <a:r>
              <a:rPr lang="it-IT" sz="2400" dirty="0" err="1"/>
              <a:t>Graph</a:t>
            </a:r>
            <a:r>
              <a:rPr lang="it-IT" sz="2400" dirty="0"/>
              <a:t> -&gt; </a:t>
            </a:r>
            <a:r>
              <a:rPr lang="it-IT" sz="2400" dirty="0" err="1"/>
              <a:t>Node</a:t>
            </a:r>
            <a:r>
              <a:rPr lang="it-IT" sz="2400" dirty="0"/>
              <a:t> / </a:t>
            </a:r>
            <a:r>
              <a:rPr lang="it-IT" sz="2400" dirty="0" err="1"/>
              <a:t>Edge</a:t>
            </a:r>
            <a:endParaRPr lang="it-IT" sz="2400" dirty="0"/>
          </a:p>
          <a:p>
            <a:endParaRPr lang="it-IT" dirty="0"/>
          </a:p>
        </p:txBody>
      </p:sp>
      <p:pic>
        <p:nvPicPr>
          <p:cNvPr id="2" name="Picture 1"/>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112387" y="4570910"/>
            <a:ext cx="7295476" cy="1386556"/>
          </a:xfrm>
          <a:prstGeom prst="rect">
            <a:avLst/>
          </a:prstGeom>
        </p:spPr>
      </p:pic>
    </p:spTree>
    <p:extLst>
      <p:ext uri="{BB962C8B-B14F-4D97-AF65-F5344CB8AC3E}">
        <p14:creationId xmlns:p14="http://schemas.microsoft.com/office/powerpoint/2010/main" val="387938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animEffect transition="in" filter="fade">
                                      <p:cBhvr>
                                        <p:cTn id="15" dur="500"/>
                                        <p:tgtEl>
                                          <p:spTgt spid="1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xEl>
                                              <p:pRg st="3" end="3"/>
                                            </p:txEl>
                                          </p:spTgt>
                                        </p:tgtEl>
                                        <p:attrNameLst>
                                          <p:attrName>style.visibility</p:attrName>
                                        </p:attrNameLst>
                                      </p:cBhvr>
                                      <p:to>
                                        <p:strVal val="visible"/>
                                      </p:to>
                                    </p:set>
                                    <p:animEffect transition="in" filter="fade">
                                      <p:cBhvr>
                                        <p:cTn id="18" dur="500"/>
                                        <p:tgtEl>
                                          <p:spTgt spid="19">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xEl>
                                              <p:pRg st="4" end="4"/>
                                            </p:txEl>
                                          </p:spTgt>
                                        </p:tgtEl>
                                        <p:attrNameLst>
                                          <p:attrName>style.visibility</p:attrName>
                                        </p:attrNameLst>
                                      </p:cBhvr>
                                      <p:to>
                                        <p:strVal val="visible"/>
                                      </p:to>
                                    </p:set>
                                    <p:animEffect transition="in" filter="fade">
                                      <p:cBhvr>
                                        <p:cTn id="21" dur="500"/>
                                        <p:tgtEl>
                                          <p:spTgt spid="1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it-IT" dirty="0"/>
              <a:t>Multi-model</a:t>
            </a:r>
            <a:endParaRPr lang="en-US" dirty="0"/>
          </a:p>
        </p:txBody>
      </p:sp>
      <p:sp>
        <p:nvSpPr>
          <p:cNvPr id="19" name="Content Placeholder 18"/>
          <p:cNvSpPr>
            <a:spLocks noGrp="1"/>
          </p:cNvSpPr>
          <p:nvPr>
            <p:ph idx="1"/>
          </p:nvPr>
        </p:nvSpPr>
        <p:spPr>
          <a:xfrm>
            <a:off x="360125" y="1439813"/>
            <a:ext cx="10800000" cy="4680000"/>
          </a:xfrm>
        </p:spPr>
        <p:txBody>
          <a:bodyPr>
            <a:normAutofit/>
          </a:bodyPr>
          <a:lstStyle/>
          <a:p>
            <a:r>
              <a:rPr lang="it-IT" sz="3200" dirty="0"/>
              <a:t>Storage multi-modello (</a:t>
            </a:r>
            <a:r>
              <a:rPr lang="it-IT" sz="3200" dirty="0" err="1"/>
              <a:t>embedded</a:t>
            </a:r>
            <a:r>
              <a:rPr lang="it-IT" sz="3200" dirty="0"/>
              <a:t> </a:t>
            </a:r>
            <a:r>
              <a:rPr lang="it-IT" sz="3200" dirty="0" err="1"/>
              <a:t>polyglot</a:t>
            </a:r>
            <a:r>
              <a:rPr lang="it-IT" sz="3200" dirty="0"/>
              <a:t> </a:t>
            </a:r>
            <a:r>
              <a:rPr lang="it-IT" sz="3200" dirty="0" err="1"/>
              <a:t>persistence</a:t>
            </a:r>
            <a:r>
              <a:rPr lang="it-IT" sz="3200" dirty="0"/>
              <a:t>)</a:t>
            </a:r>
          </a:p>
          <a:p>
            <a:pPr lvl="1"/>
            <a:r>
              <a:rPr lang="it-IT" sz="2800" dirty="0" err="1"/>
              <a:t>Key-value</a:t>
            </a:r>
            <a:endParaRPr lang="it-IT" sz="2800" dirty="0"/>
          </a:p>
          <a:p>
            <a:pPr lvl="1"/>
            <a:r>
              <a:rPr lang="it-IT" sz="2800" dirty="0" err="1"/>
              <a:t>Documents</a:t>
            </a:r>
            <a:endParaRPr lang="it-IT" sz="2800" dirty="0"/>
          </a:p>
          <a:p>
            <a:pPr lvl="1"/>
            <a:r>
              <a:rPr lang="it-IT" sz="2800" dirty="0" err="1"/>
              <a:t>Graph</a:t>
            </a:r>
            <a:endParaRPr lang="it-IT" sz="2800" dirty="0"/>
          </a:p>
          <a:p>
            <a:pPr lvl="1"/>
            <a:r>
              <a:rPr lang="it-IT" sz="2800" dirty="0" err="1"/>
              <a:t>Columnar</a:t>
            </a:r>
            <a:endParaRPr lang="it-IT"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23854" y="2673929"/>
            <a:ext cx="6672959" cy="25076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509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fade">
                                      <p:cBhvr>
                                        <p:cTn id="10" dur="500"/>
                                        <p:tgtEl>
                                          <p:spTgt spid="1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Effect transition="in" filter="fade">
                                      <p:cBhvr>
                                        <p:cTn id="13" dur="500"/>
                                        <p:tgtEl>
                                          <p:spTgt spid="1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xEl>
                                              <p:pRg st="3" end="3"/>
                                            </p:txEl>
                                          </p:spTgt>
                                        </p:tgtEl>
                                        <p:attrNameLst>
                                          <p:attrName>style.visibility</p:attrName>
                                        </p:attrNameLst>
                                      </p:cBhvr>
                                      <p:to>
                                        <p:strVal val="visible"/>
                                      </p:to>
                                    </p:set>
                                    <p:animEffect transition="in" filter="fade">
                                      <p:cBhvr>
                                        <p:cTn id="16" dur="500"/>
                                        <p:tgtEl>
                                          <p:spTgt spid="19">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xEl>
                                              <p:pRg st="4" end="4"/>
                                            </p:txEl>
                                          </p:spTgt>
                                        </p:tgtEl>
                                        <p:attrNameLst>
                                          <p:attrName>style.visibility</p:attrName>
                                        </p:attrNameLst>
                                      </p:cBhvr>
                                      <p:to>
                                        <p:strVal val="visible"/>
                                      </p:to>
                                    </p:set>
                                    <p:animEffect transition="in" filter="fade">
                                      <p:cBhvr>
                                        <p:cTn id="19" dur="500"/>
                                        <p:tgtEl>
                                          <p:spTgt spid="19">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it-IT" dirty="0"/>
              <a:t>Multi-</a:t>
            </a:r>
            <a:r>
              <a:rPr lang="en-US" dirty="0"/>
              <a:t>API</a:t>
            </a:r>
          </a:p>
        </p:txBody>
      </p:sp>
      <p:sp>
        <p:nvSpPr>
          <p:cNvPr id="19" name="Content Placeholder 18"/>
          <p:cNvSpPr>
            <a:spLocks noGrp="1"/>
          </p:cNvSpPr>
          <p:nvPr>
            <p:ph idx="1"/>
          </p:nvPr>
        </p:nvSpPr>
        <p:spPr>
          <a:xfrm>
            <a:off x="360125" y="1439813"/>
            <a:ext cx="10800000" cy="4680000"/>
          </a:xfrm>
        </p:spPr>
        <p:txBody>
          <a:bodyPr>
            <a:normAutofit lnSpcReduction="10000"/>
          </a:bodyPr>
          <a:lstStyle/>
          <a:p>
            <a:r>
              <a:rPr lang="it-IT" sz="3200" dirty="0"/>
              <a:t>Supporto all’accesso multi-API </a:t>
            </a:r>
          </a:p>
          <a:p>
            <a:pPr lvl="1"/>
            <a:r>
              <a:rPr lang="it-IT" sz="2800" dirty="0" err="1"/>
              <a:t>DocumentDB</a:t>
            </a:r>
            <a:endParaRPr lang="it-IT" sz="2800" dirty="0"/>
          </a:p>
          <a:p>
            <a:pPr lvl="1"/>
            <a:r>
              <a:rPr lang="it-IT" sz="2800" dirty="0" err="1"/>
              <a:t>MongoDB</a:t>
            </a:r>
            <a:endParaRPr lang="it-IT" sz="2800" dirty="0"/>
          </a:p>
          <a:p>
            <a:pPr lvl="1"/>
            <a:r>
              <a:rPr lang="it-IT" sz="2800" dirty="0" err="1"/>
              <a:t>Table</a:t>
            </a:r>
            <a:r>
              <a:rPr lang="it-IT" sz="2800" dirty="0"/>
              <a:t> </a:t>
            </a:r>
            <a:r>
              <a:rPr lang="it-IT" sz="2800" dirty="0" err="1"/>
              <a:t>storage</a:t>
            </a:r>
            <a:endParaRPr lang="it-IT" sz="2800" dirty="0"/>
          </a:p>
          <a:p>
            <a:pPr lvl="1"/>
            <a:r>
              <a:rPr lang="it-IT" sz="2800" dirty="0" err="1"/>
              <a:t>Gremlin</a:t>
            </a:r>
            <a:endParaRPr lang="it-IT" sz="2800" dirty="0"/>
          </a:p>
          <a:p>
            <a:pPr lvl="1"/>
            <a:r>
              <a:rPr lang="it-IT" sz="2800" dirty="0"/>
              <a:t>(</a:t>
            </a:r>
            <a:r>
              <a:rPr lang="it-IT" sz="2800" dirty="0" err="1"/>
              <a:t>Spark</a:t>
            </a:r>
            <a:r>
              <a:rPr lang="it-IT" sz="2800" dirty="0"/>
              <a:t>)</a:t>
            </a:r>
          </a:p>
          <a:p>
            <a:pPr lvl="1"/>
            <a:r>
              <a:rPr lang="it-IT" sz="2800" dirty="0"/>
              <a:t>Cassandra</a:t>
            </a:r>
          </a:p>
          <a:p>
            <a:pPr lvl="1"/>
            <a:r>
              <a:rPr lang="it-IT" sz="2800" dirty="0"/>
              <a:t>HBASE</a:t>
            </a:r>
          </a:p>
          <a:p>
            <a:pPr lvl="1"/>
            <a:r>
              <a:rPr lang="it-IT" sz="2800" dirty="0" err="1"/>
              <a:t>Python</a:t>
            </a:r>
            <a:endParaRPr lang="it-IT" sz="2800" dirty="0"/>
          </a:p>
          <a:p>
            <a:pPr lvl="1"/>
            <a:r>
              <a:rPr lang="it-IT" sz="2800" dirty="0"/>
              <a:t>R</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811" r="1197"/>
          <a:stretch/>
        </p:blipFill>
        <p:spPr>
          <a:xfrm>
            <a:off x="3628532" y="2334783"/>
            <a:ext cx="7532506" cy="25420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867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fade">
                                      <p:cBhvr>
                                        <p:cTn id="10" dur="500"/>
                                        <p:tgtEl>
                                          <p:spTgt spid="1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Effect transition="in" filter="fade">
                                      <p:cBhvr>
                                        <p:cTn id="13" dur="500"/>
                                        <p:tgtEl>
                                          <p:spTgt spid="1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xEl>
                                              <p:pRg st="3" end="3"/>
                                            </p:txEl>
                                          </p:spTgt>
                                        </p:tgtEl>
                                        <p:attrNameLst>
                                          <p:attrName>style.visibility</p:attrName>
                                        </p:attrNameLst>
                                      </p:cBhvr>
                                      <p:to>
                                        <p:strVal val="visible"/>
                                      </p:to>
                                    </p:set>
                                    <p:animEffect transition="in" filter="fade">
                                      <p:cBhvr>
                                        <p:cTn id="16" dur="500"/>
                                        <p:tgtEl>
                                          <p:spTgt spid="19">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xEl>
                                              <p:pRg st="4" end="4"/>
                                            </p:txEl>
                                          </p:spTgt>
                                        </p:tgtEl>
                                        <p:attrNameLst>
                                          <p:attrName>style.visibility</p:attrName>
                                        </p:attrNameLst>
                                      </p:cBhvr>
                                      <p:to>
                                        <p:strVal val="visible"/>
                                      </p:to>
                                    </p:set>
                                    <p:animEffect transition="in" filter="fade">
                                      <p:cBhvr>
                                        <p:cTn id="19" dur="500"/>
                                        <p:tgtEl>
                                          <p:spTgt spid="19">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xEl>
                                              <p:pRg st="5" end="5"/>
                                            </p:txEl>
                                          </p:spTgt>
                                        </p:tgtEl>
                                        <p:attrNameLst>
                                          <p:attrName>style.visibility</p:attrName>
                                        </p:attrNameLst>
                                      </p:cBhvr>
                                      <p:to>
                                        <p:strVal val="visible"/>
                                      </p:to>
                                    </p:set>
                                    <p:animEffect transition="in" filter="fade">
                                      <p:cBhvr>
                                        <p:cTn id="22" dur="500"/>
                                        <p:tgtEl>
                                          <p:spTgt spid="19">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xEl>
                                              <p:pRg st="6" end="6"/>
                                            </p:txEl>
                                          </p:spTgt>
                                        </p:tgtEl>
                                        <p:attrNameLst>
                                          <p:attrName>style.visibility</p:attrName>
                                        </p:attrNameLst>
                                      </p:cBhvr>
                                      <p:to>
                                        <p:strVal val="visible"/>
                                      </p:to>
                                    </p:set>
                                    <p:animEffect transition="in" filter="fade">
                                      <p:cBhvr>
                                        <p:cTn id="25" dur="500"/>
                                        <p:tgtEl>
                                          <p:spTgt spid="19">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9">
                                            <p:txEl>
                                              <p:pRg st="7" end="7"/>
                                            </p:txEl>
                                          </p:spTgt>
                                        </p:tgtEl>
                                        <p:attrNameLst>
                                          <p:attrName>style.visibility</p:attrName>
                                        </p:attrNameLst>
                                      </p:cBhvr>
                                      <p:to>
                                        <p:strVal val="visible"/>
                                      </p:to>
                                    </p:set>
                                    <p:animEffect transition="in" filter="fade">
                                      <p:cBhvr>
                                        <p:cTn id="28" dur="500"/>
                                        <p:tgtEl>
                                          <p:spTgt spid="19">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xEl>
                                              <p:pRg st="8" end="8"/>
                                            </p:txEl>
                                          </p:spTgt>
                                        </p:tgtEl>
                                        <p:attrNameLst>
                                          <p:attrName>style.visibility</p:attrName>
                                        </p:attrNameLst>
                                      </p:cBhvr>
                                      <p:to>
                                        <p:strVal val="visible"/>
                                      </p:to>
                                    </p:set>
                                    <p:animEffect transition="in" filter="fade">
                                      <p:cBhvr>
                                        <p:cTn id="31" dur="500"/>
                                        <p:tgtEl>
                                          <p:spTgt spid="19">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xEl>
                                              <p:pRg st="9" end="9"/>
                                            </p:txEl>
                                          </p:spTgt>
                                        </p:tgtEl>
                                        <p:attrNameLst>
                                          <p:attrName>style.visibility</p:attrName>
                                        </p:attrNameLst>
                                      </p:cBhvr>
                                      <p:to>
                                        <p:strVal val="visible"/>
                                      </p:to>
                                    </p:set>
                                    <p:animEffect transition="in" filter="fade">
                                      <p:cBhvr>
                                        <p:cTn id="34" dur="500"/>
                                        <p:tgtEl>
                                          <p:spTgt spid="19">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it-IT" dirty="0"/>
              <a:t>I</a:t>
            </a:r>
            <a:r>
              <a:rPr lang="en-US" dirty="0" err="1"/>
              <a:t>ndicizzazione</a:t>
            </a:r>
            <a:endParaRPr lang="en-US" dirty="0"/>
          </a:p>
        </p:txBody>
      </p:sp>
      <p:sp>
        <p:nvSpPr>
          <p:cNvPr id="19" name="Content Placeholder 18"/>
          <p:cNvSpPr>
            <a:spLocks noGrp="1"/>
          </p:cNvSpPr>
          <p:nvPr>
            <p:ph idx="1"/>
          </p:nvPr>
        </p:nvSpPr>
        <p:spPr>
          <a:xfrm>
            <a:off x="360125" y="1439813"/>
            <a:ext cx="10800000" cy="4680000"/>
          </a:xfrm>
        </p:spPr>
        <p:txBody>
          <a:bodyPr>
            <a:normAutofit/>
          </a:bodyPr>
          <a:lstStyle/>
          <a:p>
            <a:r>
              <a:rPr lang="it-IT" dirty="0"/>
              <a:t>Di default gli indici sono allineati in sincrono</a:t>
            </a:r>
          </a:p>
          <a:p>
            <a:pPr lvl="1"/>
            <a:r>
              <a:rPr lang="it-IT" dirty="0"/>
              <a:t>Possibile aggiornarli in ”differita” (aumento velocità)</a:t>
            </a:r>
          </a:p>
          <a:p>
            <a:pPr lvl="1"/>
            <a:r>
              <a:rPr lang="it-IT" dirty="0"/>
              <a:t>Possibile cambiare il comportamento per alcune raccolte</a:t>
            </a:r>
          </a:p>
          <a:p>
            <a:r>
              <a:rPr lang="it-IT" dirty="0"/>
              <a:t>Per sistemi bulk/elevato numero di letture</a:t>
            </a:r>
          </a:p>
          <a:p>
            <a:pPr lvl="1"/>
            <a:r>
              <a:rPr lang="it-IT" dirty="0"/>
              <a:t>Preferire l’aggiornamento in “differita”</a:t>
            </a:r>
          </a:p>
        </p:txBody>
      </p:sp>
    </p:spTree>
    <p:extLst>
      <p:ext uri="{BB962C8B-B14F-4D97-AF65-F5344CB8AC3E}">
        <p14:creationId xmlns:p14="http://schemas.microsoft.com/office/powerpoint/2010/main" val="44481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fade">
                                      <p:cBhvr>
                                        <p:cTn id="10" dur="500"/>
                                        <p:tgtEl>
                                          <p:spTgt spid="1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Effect transition="in" filter="fade">
                                      <p:cBhvr>
                                        <p:cTn id="13" dur="500"/>
                                        <p:tgtEl>
                                          <p:spTgt spid="1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xEl>
                                              <p:pRg st="3" end="3"/>
                                            </p:txEl>
                                          </p:spTgt>
                                        </p:tgtEl>
                                        <p:attrNameLst>
                                          <p:attrName>style.visibility</p:attrName>
                                        </p:attrNameLst>
                                      </p:cBhvr>
                                      <p:to>
                                        <p:strVal val="visible"/>
                                      </p:to>
                                    </p:set>
                                    <p:animEffect transition="in" filter="fade">
                                      <p:cBhvr>
                                        <p:cTn id="18" dur="500"/>
                                        <p:tgtEl>
                                          <p:spTgt spid="19">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xEl>
                                              <p:pRg st="4" end="4"/>
                                            </p:txEl>
                                          </p:spTgt>
                                        </p:tgtEl>
                                        <p:attrNameLst>
                                          <p:attrName>style.visibility</p:attrName>
                                        </p:attrNameLst>
                                      </p:cBhvr>
                                      <p:to>
                                        <p:strVal val="visible"/>
                                      </p:to>
                                    </p:set>
                                    <p:animEffect transition="in" filter="fade">
                                      <p:cBhvr>
                                        <p:cTn id="21"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it-IT" dirty="0" err="1"/>
              <a:t>P</a:t>
            </a:r>
            <a:r>
              <a:rPr lang="en-US" dirty="0" err="1"/>
              <a:t>artizionamento</a:t>
            </a:r>
            <a:r>
              <a:rPr lang="en-US" dirty="0"/>
              <a:t> </a:t>
            </a:r>
            <a:r>
              <a:rPr lang="en-US" dirty="0" err="1"/>
              <a:t>orizzontale</a:t>
            </a:r>
            <a:endParaRPr lang="en-US" dirty="0"/>
          </a:p>
        </p:txBody>
      </p:sp>
      <p:sp>
        <p:nvSpPr>
          <p:cNvPr id="19" name="Content Placeholder 18"/>
          <p:cNvSpPr>
            <a:spLocks noGrp="1"/>
          </p:cNvSpPr>
          <p:nvPr>
            <p:ph idx="1"/>
          </p:nvPr>
        </p:nvSpPr>
        <p:spPr>
          <a:xfrm>
            <a:off x="360125" y="1439813"/>
            <a:ext cx="10800000" cy="4680000"/>
          </a:xfrm>
        </p:spPr>
        <p:txBody>
          <a:bodyPr>
            <a:normAutofit/>
          </a:bodyPr>
          <a:lstStyle/>
          <a:p>
            <a:r>
              <a:rPr lang="it-IT" sz="3200" dirty="0"/>
              <a:t>Informazioni partizionate in contenitori (illimitati)</a:t>
            </a:r>
          </a:p>
          <a:p>
            <a:r>
              <a:rPr lang="it-IT" sz="3200" dirty="0">
                <a:solidFill>
                  <a:srgbClr val="0070C0"/>
                </a:solidFill>
              </a:rPr>
              <a:t>Chiavi di partizione </a:t>
            </a:r>
          </a:p>
          <a:p>
            <a:r>
              <a:rPr lang="it-IT" sz="3200" dirty="0" err="1">
                <a:solidFill>
                  <a:srgbClr val="00B050"/>
                </a:solidFill>
              </a:rPr>
              <a:t>Partition</a:t>
            </a:r>
            <a:r>
              <a:rPr lang="it-IT" sz="3200" dirty="0">
                <a:solidFill>
                  <a:srgbClr val="00B050"/>
                </a:solidFill>
              </a:rPr>
              <a:t> (replica set)</a:t>
            </a:r>
          </a:p>
          <a:p>
            <a:r>
              <a:rPr lang="it-IT" sz="3200" dirty="0" err="1">
                <a:solidFill>
                  <a:schemeClr val="accent6">
                    <a:lumMod val="60000"/>
                    <a:lumOff val="40000"/>
                  </a:schemeClr>
                </a:solidFill>
              </a:rPr>
              <a:t>Partition</a:t>
            </a:r>
            <a:r>
              <a:rPr lang="it-IT" sz="3200" dirty="0">
                <a:solidFill>
                  <a:schemeClr val="accent6">
                    <a:lumMod val="60000"/>
                    <a:lumOff val="40000"/>
                  </a:schemeClr>
                </a:solidFill>
              </a:rPr>
              <a:t> set</a:t>
            </a:r>
            <a:endParaRPr lang="it-IT" sz="3200" dirty="0"/>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07671" y="1938288"/>
            <a:ext cx="3831038" cy="3552079"/>
          </a:xfrm>
          <a:prstGeom prst="rect">
            <a:avLst/>
          </a:prstGeom>
        </p:spPr>
      </p:pic>
      <p:sp>
        <p:nvSpPr>
          <p:cNvPr id="2" name="Rectangle 1">
            <a:extLst>
              <a:ext uri="{FF2B5EF4-FFF2-40B4-BE49-F238E27FC236}">
                <a16:creationId xmlns:a16="http://schemas.microsoft.com/office/drawing/2014/main" xmlns="" id="{D126A534-B57B-4EE5-81CC-A9D988EBA9B2}"/>
              </a:ext>
            </a:extLst>
          </p:cNvPr>
          <p:cNvSpPr/>
          <p:nvPr/>
        </p:nvSpPr>
        <p:spPr>
          <a:xfrm>
            <a:off x="6742445" y="2733295"/>
            <a:ext cx="2974311" cy="341644"/>
          </a:xfrm>
          <a:prstGeom prst="rect">
            <a:avLst/>
          </a:prstGeom>
          <a:ln w="38100">
            <a:solidFill>
              <a:srgbClr val="0070C0"/>
            </a:solidFill>
          </a:ln>
        </p:spPr>
        <p:txBody>
          <a:bodyPr lIns="0" tIns="0" rIns="0" bIns="0" rtlCol="0" anchor="ctr">
            <a:spAutoFit/>
          </a:bodyPr>
          <a:lstStyle/>
          <a:p>
            <a:pPr algn="l"/>
            <a:endParaRPr lang="en-US" sz="2400" dirty="0">
              <a:solidFill>
                <a:schemeClr val="accent1"/>
              </a:solidFill>
            </a:endParaRPr>
          </a:p>
        </p:txBody>
      </p:sp>
      <p:sp>
        <p:nvSpPr>
          <p:cNvPr id="8" name="Rectangle 7">
            <a:extLst>
              <a:ext uri="{FF2B5EF4-FFF2-40B4-BE49-F238E27FC236}">
                <a16:creationId xmlns:a16="http://schemas.microsoft.com/office/drawing/2014/main" xmlns="" id="{5281E33B-0456-45E7-9B1D-CD707C42B32F}"/>
              </a:ext>
            </a:extLst>
          </p:cNvPr>
          <p:cNvSpPr/>
          <p:nvPr/>
        </p:nvSpPr>
        <p:spPr>
          <a:xfrm>
            <a:off x="6283385" y="3227341"/>
            <a:ext cx="1399417" cy="531899"/>
          </a:xfrm>
          <a:prstGeom prst="rect">
            <a:avLst/>
          </a:prstGeom>
          <a:ln w="38100">
            <a:solidFill>
              <a:srgbClr val="00B050"/>
            </a:solidFill>
          </a:ln>
        </p:spPr>
        <p:txBody>
          <a:bodyPr lIns="0" tIns="0" rIns="0" bIns="0" rtlCol="0" anchor="ctr">
            <a:spAutoFit/>
          </a:bodyPr>
          <a:lstStyle/>
          <a:p>
            <a:pPr algn="l"/>
            <a:endParaRPr lang="en-US" sz="2400" dirty="0">
              <a:solidFill>
                <a:schemeClr val="accent1"/>
              </a:solidFill>
            </a:endParaRPr>
          </a:p>
        </p:txBody>
      </p:sp>
      <p:sp>
        <p:nvSpPr>
          <p:cNvPr id="9" name="Rectangle 8">
            <a:extLst>
              <a:ext uri="{FF2B5EF4-FFF2-40B4-BE49-F238E27FC236}">
                <a16:creationId xmlns:a16="http://schemas.microsoft.com/office/drawing/2014/main" xmlns="" id="{F09391B0-1271-4145-968E-4C07B4F12CF8}"/>
              </a:ext>
            </a:extLst>
          </p:cNvPr>
          <p:cNvSpPr/>
          <p:nvPr/>
        </p:nvSpPr>
        <p:spPr>
          <a:xfrm>
            <a:off x="6138523" y="3167527"/>
            <a:ext cx="1689143" cy="2529888"/>
          </a:xfrm>
          <a:prstGeom prst="rect">
            <a:avLst/>
          </a:prstGeom>
          <a:ln w="38100">
            <a:solidFill>
              <a:schemeClr val="accent6">
                <a:lumMod val="60000"/>
                <a:lumOff val="40000"/>
              </a:schemeClr>
            </a:solidFill>
          </a:ln>
        </p:spPr>
        <p:txBody>
          <a:bodyPr lIns="0" tIns="0" rIns="0" bIns="0" rtlCol="0" anchor="ctr">
            <a:spAutoFit/>
          </a:bodyPr>
          <a:lstStyle/>
          <a:p>
            <a:pPr algn="l"/>
            <a:endParaRPr lang="en-US" sz="2400" dirty="0">
              <a:solidFill>
                <a:schemeClr val="accent1"/>
              </a:solidFill>
            </a:endParaRPr>
          </a:p>
        </p:txBody>
      </p:sp>
      <p:cxnSp>
        <p:nvCxnSpPr>
          <p:cNvPr id="4" name="Straight Arrow Connector 3">
            <a:extLst>
              <a:ext uri="{FF2B5EF4-FFF2-40B4-BE49-F238E27FC236}">
                <a16:creationId xmlns:a16="http://schemas.microsoft.com/office/drawing/2014/main" xmlns="" id="{AF098426-9068-4F64-A18B-3B7434250FAA}"/>
              </a:ext>
            </a:extLst>
          </p:cNvPr>
          <p:cNvCxnSpPr/>
          <p:nvPr/>
        </p:nvCxnSpPr>
        <p:spPr>
          <a:xfrm flipV="1">
            <a:off x="5760125" y="2588939"/>
            <a:ext cx="0" cy="347672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xmlns="" id="{CE840938-0B8C-450D-BDE8-0C49B5CA4163}"/>
              </a:ext>
            </a:extLst>
          </p:cNvPr>
          <p:cNvCxnSpPr>
            <a:cxnSpLocks/>
          </p:cNvCxnSpPr>
          <p:nvPr/>
        </p:nvCxnSpPr>
        <p:spPr>
          <a:xfrm>
            <a:off x="5609061" y="5849817"/>
            <a:ext cx="452964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xmlns="" id="{7F8B5145-153E-45D1-A25A-834A53386D65}"/>
              </a:ext>
            </a:extLst>
          </p:cNvPr>
          <p:cNvSpPr txBox="1"/>
          <p:nvPr/>
        </p:nvSpPr>
        <p:spPr>
          <a:xfrm>
            <a:off x="4501662" y="3714327"/>
            <a:ext cx="1258463" cy="461665"/>
          </a:xfrm>
          <a:prstGeom prst="rect">
            <a:avLst/>
          </a:prstGeom>
          <a:noFill/>
        </p:spPr>
        <p:txBody>
          <a:bodyPr wrap="square" rtlCol="0">
            <a:spAutoFit/>
          </a:bodyPr>
          <a:lstStyle/>
          <a:p>
            <a:r>
              <a:rPr lang="en-US" sz="1200" dirty="0"/>
              <a:t>GLOBAL DISTRIBUTION</a:t>
            </a:r>
          </a:p>
        </p:txBody>
      </p:sp>
      <p:sp>
        <p:nvSpPr>
          <p:cNvPr id="17" name="TextBox 16">
            <a:extLst>
              <a:ext uri="{FF2B5EF4-FFF2-40B4-BE49-F238E27FC236}">
                <a16:creationId xmlns:a16="http://schemas.microsoft.com/office/drawing/2014/main" xmlns="" id="{F8AF41AE-DF78-46A2-A433-F438C7C41ABD}"/>
              </a:ext>
            </a:extLst>
          </p:cNvPr>
          <p:cNvSpPr txBox="1"/>
          <p:nvPr/>
        </p:nvSpPr>
        <p:spPr>
          <a:xfrm>
            <a:off x="9217767" y="5363059"/>
            <a:ext cx="1258463" cy="461665"/>
          </a:xfrm>
          <a:prstGeom prst="rect">
            <a:avLst/>
          </a:prstGeom>
          <a:noFill/>
        </p:spPr>
        <p:txBody>
          <a:bodyPr wrap="square" rtlCol="0">
            <a:spAutoFit/>
          </a:bodyPr>
          <a:lstStyle/>
          <a:p>
            <a:r>
              <a:rPr lang="en-US" sz="1200" dirty="0"/>
              <a:t>LOCAL DISTRIBUTION</a:t>
            </a:r>
          </a:p>
        </p:txBody>
      </p:sp>
    </p:spTree>
    <p:extLst>
      <p:ext uri="{BB962C8B-B14F-4D97-AF65-F5344CB8AC3E}">
        <p14:creationId xmlns:p14="http://schemas.microsoft.com/office/powerpoint/2010/main" val="101802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
                                            <p:txEl>
                                              <p:pRg st="0" end="0"/>
                                            </p:txEl>
                                          </p:spTgt>
                                        </p:tgtEl>
                                        <p:attrNameLst>
                                          <p:attrName>style.visibility</p:attrName>
                                        </p:attrNameLst>
                                      </p:cBhvr>
                                      <p:to>
                                        <p:strVal val="visible"/>
                                      </p:to>
                                    </p:set>
                                    <p:animEffect transition="in" filter="fade">
                                      <p:cBhvr>
                                        <p:cTn id="24" dur="500"/>
                                        <p:tgtEl>
                                          <p:spTgt spid="19">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xEl>
                                              <p:pRg st="1" end="1"/>
                                            </p:txEl>
                                          </p:spTgt>
                                        </p:tgtEl>
                                        <p:attrNameLst>
                                          <p:attrName>style.visibility</p:attrName>
                                        </p:attrNameLst>
                                      </p:cBhvr>
                                      <p:to>
                                        <p:strVal val="visible"/>
                                      </p:to>
                                    </p:set>
                                    <p:animEffect transition="in" filter="fade">
                                      <p:cBhvr>
                                        <p:cTn id="29" dur="500"/>
                                        <p:tgtEl>
                                          <p:spTgt spid="19">
                                            <p:txEl>
                                              <p:pRg st="1" end="1"/>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xEl>
                                              <p:pRg st="2" end="2"/>
                                            </p:txEl>
                                          </p:spTgt>
                                        </p:tgtEl>
                                        <p:attrNameLst>
                                          <p:attrName>style.visibility</p:attrName>
                                        </p:attrNameLst>
                                      </p:cBhvr>
                                      <p:to>
                                        <p:strVal val="visible"/>
                                      </p:to>
                                    </p:set>
                                    <p:animEffect transition="in" filter="fade">
                                      <p:cBhvr>
                                        <p:cTn id="37" dur="500"/>
                                        <p:tgtEl>
                                          <p:spTgt spid="19">
                                            <p:txEl>
                                              <p:pRg st="2" end="2"/>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9">
                                            <p:txEl>
                                              <p:pRg st="3" end="3"/>
                                            </p:txEl>
                                          </p:spTgt>
                                        </p:tgtEl>
                                        <p:attrNameLst>
                                          <p:attrName>style.visibility</p:attrName>
                                        </p:attrNameLst>
                                      </p:cBhvr>
                                      <p:to>
                                        <p:strVal val="visible"/>
                                      </p:to>
                                    </p:set>
                                    <p:animEffect transition="in" filter="fade">
                                      <p:cBhvr>
                                        <p:cTn id="45" dur="500"/>
                                        <p:tgtEl>
                                          <p:spTgt spid="19">
                                            <p:txEl>
                                              <p:pRg st="3" end="3"/>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3"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it-IT" dirty="0"/>
              <a:t>D</a:t>
            </a:r>
            <a:r>
              <a:rPr lang="en-US" dirty="0" err="1"/>
              <a:t>istribuzione</a:t>
            </a:r>
            <a:r>
              <a:rPr lang="en-US" dirty="0"/>
              <a:t> </a:t>
            </a:r>
            <a:r>
              <a:rPr lang="en-US" dirty="0" err="1"/>
              <a:t>globale</a:t>
            </a:r>
            <a:r>
              <a:rPr lang="en-US" dirty="0"/>
              <a:t>, </a:t>
            </a:r>
            <a:r>
              <a:rPr lang="en-US" dirty="0" err="1"/>
              <a:t>subito</a:t>
            </a:r>
            <a:endParaRPr lang="en-US" dirty="0"/>
          </a:p>
        </p:txBody>
      </p:sp>
      <p:sp>
        <p:nvSpPr>
          <p:cNvPr id="19" name="Content Placeholder 18"/>
          <p:cNvSpPr>
            <a:spLocks noGrp="1"/>
          </p:cNvSpPr>
          <p:nvPr>
            <p:ph idx="1"/>
          </p:nvPr>
        </p:nvSpPr>
        <p:spPr>
          <a:xfrm>
            <a:off x="360125" y="1439813"/>
            <a:ext cx="10800000" cy="4680000"/>
          </a:xfrm>
        </p:spPr>
        <p:txBody>
          <a:bodyPr>
            <a:normAutofit/>
          </a:bodyPr>
          <a:lstStyle/>
          <a:p>
            <a:r>
              <a:rPr lang="it-IT" dirty="0"/>
              <a:t>Distribuzione globale </a:t>
            </a:r>
            <a:r>
              <a:rPr lang="it-IT" dirty="0" err="1"/>
              <a:t>turnkey</a:t>
            </a:r>
            <a:r>
              <a:rPr lang="it-IT" dirty="0"/>
              <a:t> (chiavi in mano)</a:t>
            </a:r>
          </a:p>
          <a:p>
            <a:pPr lvl="1"/>
            <a:r>
              <a:rPr lang="it-IT" sz="2800" dirty="0"/>
              <a:t>Automatica, su più </a:t>
            </a:r>
            <a:r>
              <a:rPr lang="it-IT" sz="2800" dirty="0" err="1"/>
              <a:t>region</a:t>
            </a:r>
            <a:endParaRPr lang="it-IT" sz="2800" dirty="0"/>
          </a:p>
          <a:p>
            <a:pPr lvl="1"/>
            <a:r>
              <a:rPr lang="it-IT" sz="2800" dirty="0"/>
              <a:t>Gestione dinamica </a:t>
            </a:r>
            <a:r>
              <a:rPr lang="it-IT" sz="2800" dirty="0" err="1"/>
              <a:t>region</a:t>
            </a:r>
            <a:endParaRPr lang="it-IT" sz="2800" dirty="0"/>
          </a:p>
          <a:p>
            <a:pPr lvl="1"/>
            <a:r>
              <a:rPr lang="it-IT" sz="2800" dirty="0"/>
              <a:t>Replica automatica</a:t>
            </a:r>
          </a:p>
          <a:p>
            <a:pPr lvl="1"/>
            <a:r>
              <a:rPr lang="it-IT" sz="2800" dirty="0"/>
              <a:t>Geo-</a:t>
            </a:r>
            <a:r>
              <a:rPr lang="it-IT" sz="2800" dirty="0" err="1"/>
              <a:t>fencing</a:t>
            </a:r>
            <a:r>
              <a:rPr lang="it-IT" sz="2800" dirty="0"/>
              <a:t> </a:t>
            </a:r>
          </a:p>
          <a:p>
            <a:pPr lvl="1"/>
            <a:r>
              <a:rPr lang="it-IT" sz="2800" dirty="0"/>
              <a:t>Priorità di </a:t>
            </a:r>
            <a:r>
              <a:rPr lang="it-IT" sz="2800" dirty="0" err="1"/>
              <a:t>failover</a:t>
            </a:r>
            <a:endParaRPr lang="it-IT" sz="2800" dirty="0"/>
          </a:p>
          <a:p>
            <a:pPr lvl="1"/>
            <a:r>
              <a:rPr lang="it-IT" sz="2800" dirty="0" err="1"/>
              <a:t>Failover</a:t>
            </a:r>
            <a:r>
              <a:rPr lang="it-IT" sz="2800" dirty="0"/>
              <a:t> auto o manuale</a:t>
            </a:r>
          </a:p>
          <a:p>
            <a:pPr lvl="1"/>
            <a:r>
              <a:rPr lang="it-IT" sz="2800" dirty="0"/>
              <a:t>Backup (4 ore) automatici</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60125" y="2718897"/>
            <a:ext cx="5387016" cy="30301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085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fade">
                                      <p:cBhvr>
                                        <p:cTn id="27" dur="500"/>
                                        <p:tgtEl>
                                          <p:spTgt spid="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xEl>
                                              <p:pRg st="5" end="5"/>
                                            </p:txEl>
                                          </p:spTgt>
                                        </p:tgtEl>
                                        <p:attrNameLst>
                                          <p:attrName>style.visibility</p:attrName>
                                        </p:attrNameLst>
                                      </p:cBhvr>
                                      <p:to>
                                        <p:strVal val="visible"/>
                                      </p:to>
                                    </p:set>
                                    <p:animEffect transition="in" filter="fade">
                                      <p:cBhvr>
                                        <p:cTn id="32" dur="500"/>
                                        <p:tgtEl>
                                          <p:spTgt spid="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xEl>
                                              <p:pRg st="6" end="6"/>
                                            </p:txEl>
                                          </p:spTgt>
                                        </p:tgtEl>
                                        <p:attrNameLst>
                                          <p:attrName>style.visibility</p:attrName>
                                        </p:attrNameLst>
                                      </p:cBhvr>
                                      <p:to>
                                        <p:strVal val="visible"/>
                                      </p:to>
                                    </p:set>
                                    <p:animEffect transition="in" filter="fade">
                                      <p:cBhvr>
                                        <p:cTn id="37" dur="500"/>
                                        <p:tgtEl>
                                          <p:spTgt spid="1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xEl>
                                              <p:pRg st="7" end="7"/>
                                            </p:txEl>
                                          </p:spTgt>
                                        </p:tgtEl>
                                        <p:attrNameLst>
                                          <p:attrName>style.visibility</p:attrName>
                                        </p:attrNameLst>
                                      </p:cBhvr>
                                      <p:to>
                                        <p:strVal val="visible"/>
                                      </p:to>
                                    </p:set>
                                    <p:animEffect transition="in" filter="fade">
                                      <p:cBhvr>
                                        <p:cTn id="42" dur="500"/>
                                        <p:tgtEl>
                                          <p:spTgt spid="1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57E540-8EA5-4124-A6BB-CA719093D1E4}"/>
              </a:ext>
            </a:extLst>
          </p:cNvPr>
          <p:cNvSpPr>
            <a:spLocks noGrp="1"/>
          </p:cNvSpPr>
          <p:nvPr>
            <p:ph type="title"/>
          </p:nvPr>
        </p:nvSpPr>
        <p:spPr/>
        <p:txBody>
          <a:bodyPr/>
          <a:lstStyle/>
          <a:p>
            <a:r>
              <a:rPr lang="en-US"/>
              <a:t>System Design</a:t>
            </a:r>
            <a:endParaRPr lang="en-US" dirty="0"/>
          </a:p>
        </p:txBody>
      </p:sp>
      <p:pic>
        <p:nvPicPr>
          <p:cNvPr id="4" name="Content Placeholder 3">
            <a:extLst>
              <a:ext uri="{FF2B5EF4-FFF2-40B4-BE49-F238E27FC236}">
                <a16:creationId xmlns:a16="http://schemas.microsoft.com/office/drawing/2014/main" xmlns="" id="{5DCB8D3D-EF96-4C17-ACC3-CC9EE1E67353}"/>
              </a:ext>
            </a:extLst>
          </p:cNvPr>
          <p:cNvPicPr>
            <a:picLocks noGrp="1" noChangeAspect="1"/>
          </p:cNvPicPr>
          <p:nvPr>
            <p:ph idx="1"/>
          </p:nvPr>
        </p:nvPicPr>
        <p:blipFill rotWithShape="1">
          <a:blip r:embed="rId2"/>
          <a:srcRect t="12162"/>
          <a:stretch/>
        </p:blipFill>
        <p:spPr>
          <a:xfrm>
            <a:off x="812607" y="1105177"/>
            <a:ext cx="9895274" cy="4747899"/>
          </a:xfrm>
          <a:prstGeom prst="rect">
            <a:avLst/>
          </a:prstGeom>
        </p:spPr>
      </p:pic>
    </p:spTree>
    <p:extLst>
      <p:ext uri="{BB962C8B-B14F-4D97-AF65-F5344CB8AC3E}">
        <p14:creationId xmlns:p14="http://schemas.microsoft.com/office/powerpoint/2010/main" val="228285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it-IT" dirty="0"/>
              <a:t>Bassa latenza @ p99</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883294313"/>
              </p:ext>
            </p:extLst>
          </p:nvPr>
        </p:nvGraphicFramePr>
        <p:xfrm>
          <a:off x="360363" y="1439863"/>
          <a:ext cx="10799763" cy="2197641"/>
        </p:xfrm>
        <a:graphic>
          <a:graphicData uri="http://schemas.openxmlformats.org/drawingml/2006/table">
            <a:tbl>
              <a:tblPr firstRow="1" bandRow="1">
                <a:tableStyleId>{284E427A-3D55-4303-BF80-6455036E1DE7}</a:tableStyleId>
              </a:tblPr>
              <a:tblGrid>
                <a:gridCol w="3599921">
                  <a:extLst>
                    <a:ext uri="{9D8B030D-6E8A-4147-A177-3AD203B41FA5}">
                      <a16:colId xmlns:a16="http://schemas.microsoft.com/office/drawing/2014/main" xmlns="" val="20000"/>
                    </a:ext>
                  </a:extLst>
                </a:gridCol>
                <a:gridCol w="3599921">
                  <a:extLst>
                    <a:ext uri="{9D8B030D-6E8A-4147-A177-3AD203B41FA5}">
                      <a16:colId xmlns:a16="http://schemas.microsoft.com/office/drawing/2014/main" xmlns="" val="20001"/>
                    </a:ext>
                  </a:extLst>
                </a:gridCol>
                <a:gridCol w="3599921">
                  <a:extLst>
                    <a:ext uri="{9D8B030D-6E8A-4147-A177-3AD203B41FA5}">
                      <a16:colId xmlns:a16="http://schemas.microsoft.com/office/drawing/2014/main" xmlns="" val="20002"/>
                    </a:ext>
                  </a:extLst>
                </a:gridCol>
              </a:tblGrid>
              <a:tr h="732547">
                <a:tc>
                  <a:txBody>
                    <a:bodyPr/>
                    <a:lstStyle/>
                    <a:p>
                      <a:r>
                        <a:rPr lang="en-US" dirty="0"/>
                        <a:t>Percentile</a:t>
                      </a:r>
                    </a:p>
                  </a:txBody>
                  <a:tcPr/>
                </a:tc>
                <a:tc>
                  <a:txBody>
                    <a:bodyPr/>
                    <a:lstStyle/>
                    <a:p>
                      <a:r>
                        <a:rPr lang="en-US" dirty="0"/>
                        <a:t>Reads (1KB)</a:t>
                      </a:r>
                    </a:p>
                  </a:txBody>
                  <a:tcPr/>
                </a:tc>
                <a:tc>
                  <a:txBody>
                    <a:bodyPr/>
                    <a:lstStyle/>
                    <a:p>
                      <a:r>
                        <a:rPr lang="en-US" dirty="0"/>
                        <a:t>Indexed writes(1KB)</a:t>
                      </a:r>
                    </a:p>
                  </a:txBody>
                  <a:tcPr/>
                </a:tc>
                <a:extLst>
                  <a:ext uri="{0D108BD9-81ED-4DB2-BD59-A6C34878D82A}">
                    <a16:rowId xmlns:a16="http://schemas.microsoft.com/office/drawing/2014/main" xmlns="" val="10000"/>
                  </a:ext>
                </a:extLst>
              </a:tr>
              <a:tr h="732547">
                <a:tc>
                  <a:txBody>
                    <a:bodyPr/>
                    <a:lstStyle/>
                    <a:p>
                      <a:r>
                        <a:rPr lang="en-US" dirty="0"/>
                        <a:t>50th</a:t>
                      </a:r>
                    </a:p>
                  </a:txBody>
                  <a:tcPr/>
                </a:tc>
                <a:tc>
                  <a:txBody>
                    <a:bodyPr/>
                    <a:lstStyle/>
                    <a:p>
                      <a:r>
                        <a:rPr lang="en-US" dirty="0"/>
                        <a:t>&lt;2ms</a:t>
                      </a:r>
                    </a:p>
                  </a:txBody>
                  <a:tcPr/>
                </a:tc>
                <a:tc>
                  <a:txBody>
                    <a:bodyPr/>
                    <a:lstStyle/>
                    <a:p>
                      <a:r>
                        <a:rPr lang="en-US" dirty="0"/>
                        <a:t>&lt;6ms</a:t>
                      </a:r>
                    </a:p>
                  </a:txBody>
                  <a:tcPr/>
                </a:tc>
                <a:extLst>
                  <a:ext uri="{0D108BD9-81ED-4DB2-BD59-A6C34878D82A}">
                    <a16:rowId xmlns:a16="http://schemas.microsoft.com/office/drawing/2014/main" xmlns="" val="10001"/>
                  </a:ext>
                </a:extLst>
              </a:tr>
              <a:tr h="732547">
                <a:tc>
                  <a:txBody>
                    <a:bodyPr/>
                    <a:lstStyle/>
                    <a:p>
                      <a:r>
                        <a:rPr lang="en-US" dirty="0"/>
                        <a:t>99th</a:t>
                      </a:r>
                    </a:p>
                  </a:txBody>
                  <a:tcPr/>
                </a:tc>
                <a:tc>
                  <a:txBody>
                    <a:bodyPr/>
                    <a:lstStyle/>
                    <a:p>
                      <a:r>
                        <a:rPr lang="en-US" dirty="0"/>
                        <a:t>&lt;10ms</a:t>
                      </a:r>
                    </a:p>
                  </a:txBody>
                  <a:tcPr/>
                </a:tc>
                <a:tc>
                  <a:txBody>
                    <a:bodyPr/>
                    <a:lstStyle/>
                    <a:p>
                      <a:r>
                        <a:rPr lang="en-US" dirty="0"/>
                        <a:t>&lt;15ms</a:t>
                      </a:r>
                    </a:p>
                  </a:txBody>
                  <a:tcPr/>
                </a:tc>
                <a:extLst>
                  <a:ext uri="{0D108BD9-81ED-4DB2-BD59-A6C34878D82A}">
                    <a16:rowId xmlns:a16="http://schemas.microsoft.com/office/drawing/2014/main" xmlns="" val="10002"/>
                  </a:ext>
                </a:extLst>
              </a:tr>
            </a:tbl>
          </a:graphicData>
        </a:graphic>
      </p:graphicFrame>
      <p:sp>
        <p:nvSpPr>
          <p:cNvPr id="8" name="TextBox 7"/>
          <p:cNvSpPr txBox="1"/>
          <p:nvPr/>
        </p:nvSpPr>
        <p:spPr>
          <a:xfrm>
            <a:off x="360363" y="2881745"/>
            <a:ext cx="10799763" cy="2554545"/>
          </a:xfrm>
          <a:prstGeom prst="rect">
            <a:avLst/>
          </a:prstGeom>
          <a:noFill/>
        </p:spPr>
        <p:txBody>
          <a:bodyPr wrap="square" rtlCol="0">
            <a:spAutoFit/>
          </a:bodyPr>
          <a:lstStyle/>
          <a:p>
            <a:endParaRPr lang="en-US" sz="3200" dirty="0">
              <a:solidFill>
                <a:schemeClr val="tx2"/>
              </a:solidFill>
            </a:endParaRPr>
          </a:p>
          <a:p>
            <a:endParaRPr lang="en-US" sz="3200" dirty="0">
              <a:solidFill>
                <a:schemeClr val="tx2"/>
              </a:solidFill>
            </a:endParaRPr>
          </a:p>
          <a:p>
            <a:r>
              <a:rPr lang="en-US" sz="3200" dirty="0" err="1">
                <a:solidFill>
                  <a:schemeClr val="tx2"/>
                </a:solidFill>
              </a:rPr>
              <a:t>Letture</a:t>
            </a:r>
            <a:r>
              <a:rPr lang="en-US" sz="3200" dirty="0">
                <a:solidFill>
                  <a:schemeClr val="tx2"/>
                </a:solidFill>
              </a:rPr>
              <a:t>/</a:t>
            </a:r>
            <a:r>
              <a:rPr lang="en-US" sz="3200" dirty="0" err="1">
                <a:solidFill>
                  <a:schemeClr val="tx2"/>
                </a:solidFill>
              </a:rPr>
              <a:t>scritture</a:t>
            </a:r>
            <a:r>
              <a:rPr lang="en-US" sz="3200" dirty="0">
                <a:solidFill>
                  <a:schemeClr val="tx2"/>
                </a:solidFill>
              </a:rPr>
              <a:t> </a:t>
            </a:r>
            <a:r>
              <a:rPr lang="en-US" sz="3200" dirty="0" err="1">
                <a:solidFill>
                  <a:schemeClr val="tx2"/>
                </a:solidFill>
              </a:rPr>
              <a:t>nella</a:t>
            </a:r>
            <a:r>
              <a:rPr lang="en-US" sz="3200" dirty="0">
                <a:solidFill>
                  <a:schemeClr val="tx2"/>
                </a:solidFill>
              </a:rPr>
              <a:t> region Azure </a:t>
            </a:r>
            <a:r>
              <a:rPr lang="en-US" sz="3200" dirty="0" err="1">
                <a:solidFill>
                  <a:schemeClr val="tx2"/>
                </a:solidFill>
              </a:rPr>
              <a:t>più</a:t>
            </a:r>
            <a:r>
              <a:rPr lang="en-US" sz="3200" dirty="0">
                <a:solidFill>
                  <a:schemeClr val="tx2"/>
                </a:solidFill>
              </a:rPr>
              <a:t> </a:t>
            </a:r>
            <a:r>
              <a:rPr lang="en-US" sz="3200" dirty="0" err="1">
                <a:solidFill>
                  <a:schemeClr val="tx2"/>
                </a:solidFill>
              </a:rPr>
              <a:t>vicina</a:t>
            </a:r>
            <a:r>
              <a:rPr lang="en-US" sz="3200" dirty="0">
                <a:solidFill>
                  <a:schemeClr val="tx2"/>
                </a:solidFill>
              </a:rPr>
              <a:t> </a:t>
            </a:r>
            <a:r>
              <a:rPr lang="en-US" sz="3200" dirty="0" err="1">
                <a:solidFill>
                  <a:schemeClr val="tx2"/>
                </a:solidFill>
              </a:rPr>
              <a:t>all’utente</a:t>
            </a:r>
            <a:endParaRPr lang="en-US" sz="3200" dirty="0">
              <a:solidFill>
                <a:schemeClr val="tx2"/>
              </a:solidFill>
            </a:endParaRPr>
          </a:p>
          <a:p>
            <a:r>
              <a:rPr lang="en-US" sz="3200" dirty="0" err="1">
                <a:solidFill>
                  <a:schemeClr val="tx2"/>
                </a:solidFill>
              </a:rPr>
              <a:t>Ottimizzato</a:t>
            </a:r>
            <a:r>
              <a:rPr lang="en-US" sz="3200" dirty="0">
                <a:solidFill>
                  <a:schemeClr val="tx2"/>
                </a:solidFill>
              </a:rPr>
              <a:t> in </a:t>
            </a:r>
            <a:r>
              <a:rPr lang="en-US" sz="3200" dirty="0" err="1">
                <a:solidFill>
                  <a:schemeClr val="tx2"/>
                </a:solidFill>
              </a:rPr>
              <a:t>scrittura</a:t>
            </a:r>
            <a:r>
              <a:rPr lang="en-US" sz="3200" dirty="0">
                <a:solidFill>
                  <a:schemeClr val="tx2"/>
                </a:solidFill>
              </a:rPr>
              <a:t>, accesso a </a:t>
            </a:r>
            <a:r>
              <a:rPr lang="en-US" sz="3200" dirty="0" err="1">
                <a:solidFill>
                  <a:schemeClr val="tx2"/>
                </a:solidFill>
              </a:rPr>
              <a:t>dispositivi</a:t>
            </a:r>
            <a:r>
              <a:rPr lang="en-US" sz="3200" dirty="0">
                <a:solidFill>
                  <a:schemeClr val="tx2"/>
                </a:solidFill>
              </a:rPr>
              <a:t> SSD</a:t>
            </a:r>
          </a:p>
          <a:p>
            <a:r>
              <a:rPr lang="en-US" sz="3200" dirty="0" err="1">
                <a:solidFill>
                  <a:schemeClr val="tx2"/>
                </a:solidFill>
              </a:rPr>
              <a:t>Indicizzazione</a:t>
            </a:r>
            <a:r>
              <a:rPr lang="en-US" sz="3200" dirty="0">
                <a:solidFill>
                  <a:schemeClr val="tx2"/>
                </a:solidFill>
              </a:rPr>
              <a:t> </a:t>
            </a:r>
            <a:r>
              <a:rPr lang="en-US" sz="3200" dirty="0" err="1">
                <a:solidFill>
                  <a:schemeClr val="tx2"/>
                </a:solidFill>
              </a:rPr>
              <a:t>sincrona</a:t>
            </a:r>
            <a:r>
              <a:rPr lang="en-US" sz="3200" dirty="0">
                <a:solidFill>
                  <a:schemeClr val="tx2"/>
                </a:solidFill>
              </a:rPr>
              <a:t> </a:t>
            </a:r>
            <a:r>
              <a:rPr lang="en-US" sz="3200" dirty="0" err="1">
                <a:solidFill>
                  <a:schemeClr val="tx2"/>
                </a:solidFill>
              </a:rPr>
              <a:t>ed</a:t>
            </a:r>
            <a:r>
              <a:rPr lang="en-US" sz="3200" dirty="0">
                <a:solidFill>
                  <a:schemeClr val="tx2"/>
                </a:solidFill>
              </a:rPr>
              <a:t> </a:t>
            </a:r>
            <a:r>
              <a:rPr lang="en-US" sz="3200" dirty="0" err="1">
                <a:solidFill>
                  <a:schemeClr val="tx2"/>
                </a:solidFill>
              </a:rPr>
              <a:t>automatica</a:t>
            </a:r>
            <a:endParaRPr lang="en-US" sz="3200" dirty="0">
              <a:solidFill>
                <a:schemeClr val="tx2"/>
              </a:solidFill>
            </a:endParaRPr>
          </a:p>
        </p:txBody>
      </p:sp>
    </p:spTree>
    <p:extLst>
      <p:ext uri="{BB962C8B-B14F-4D97-AF65-F5344CB8AC3E}">
        <p14:creationId xmlns:p14="http://schemas.microsoft.com/office/powerpoint/2010/main" val="80320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artisticPencilSketch pressure="45"/>
                    </a14:imgEffect>
                  </a14:imgLayer>
                </a14:imgProps>
              </a:ext>
            </a:extLst>
          </a:blip>
          <a:srcRect b="16034"/>
          <a:stretch/>
        </p:blipFill>
        <p:spPr>
          <a:xfrm>
            <a:off x="0" y="0"/>
            <a:ext cx="11568855" cy="6480175"/>
          </a:xfrm>
          <a:prstGeom prst="rect">
            <a:avLst/>
          </a:prstGeom>
        </p:spPr>
      </p:pic>
      <p:sp>
        <p:nvSpPr>
          <p:cNvPr id="2" name="Title 1"/>
          <p:cNvSpPr>
            <a:spLocks noGrp="1"/>
          </p:cNvSpPr>
          <p:nvPr>
            <p:ph type="title"/>
          </p:nvPr>
        </p:nvSpPr>
        <p:spPr/>
        <p:txBody>
          <a:bodyPr/>
          <a:lstStyle/>
          <a:p>
            <a:pPr algn="l"/>
            <a:r>
              <a:rPr lang="en-US" b="1" dirty="0">
                <a:solidFill>
                  <a:schemeClr val="bg1"/>
                </a:solidFill>
              </a:rPr>
              <a:t/>
            </a:r>
            <a:br>
              <a:rPr lang="en-US" b="1" dirty="0">
                <a:solidFill>
                  <a:schemeClr val="bg1"/>
                </a:solidFill>
              </a:rPr>
            </a:br>
            <a:r>
              <a:rPr lang="en-US" b="1" dirty="0">
                <a:solidFill>
                  <a:schemeClr val="bg1"/>
                </a:solidFill>
              </a:rPr>
              <a:t/>
            </a:r>
            <a:br>
              <a:rPr lang="en-US" b="1" dirty="0">
                <a:solidFill>
                  <a:schemeClr val="bg1"/>
                </a:solidFill>
              </a:rPr>
            </a:br>
            <a:r>
              <a:rPr lang="en-US" b="1" dirty="0">
                <a:solidFill>
                  <a:schemeClr val="bg1"/>
                </a:solidFill>
              </a:rPr>
              <a:t/>
            </a:r>
            <a:br>
              <a:rPr lang="en-US" b="1" dirty="0">
                <a:solidFill>
                  <a:schemeClr val="bg1"/>
                </a:solidFill>
              </a:rPr>
            </a:br>
            <a:r>
              <a:rPr lang="en-US" b="1" dirty="0">
                <a:solidFill>
                  <a:schemeClr val="bg1"/>
                </a:solidFill>
              </a:rPr>
              <a:t/>
            </a:r>
            <a:br>
              <a:rPr lang="en-US" b="1" dirty="0">
                <a:solidFill>
                  <a:schemeClr val="bg1"/>
                </a:solidFill>
              </a:rPr>
            </a:br>
            <a:r>
              <a:rPr lang="en-US" b="1" dirty="0">
                <a:solidFill>
                  <a:schemeClr val="bg1"/>
                </a:solidFill>
              </a:rPr>
              <a:t/>
            </a:r>
            <a:br>
              <a:rPr lang="en-US" b="1" dirty="0">
                <a:solidFill>
                  <a:schemeClr val="bg1"/>
                </a:solidFill>
              </a:rPr>
            </a:br>
            <a:r>
              <a:rPr lang="en-US" b="1" dirty="0" err="1">
                <a:solidFill>
                  <a:schemeClr val="bg1"/>
                </a:solidFill>
                <a:effectLst>
                  <a:glow rad="292100">
                    <a:schemeClr val="tx1"/>
                  </a:glow>
                </a:effectLst>
              </a:rPr>
              <a:t>Consistenza</a:t>
            </a:r>
            <a:endParaRPr lang="en-US" b="1" dirty="0">
              <a:solidFill>
                <a:schemeClr val="bg1"/>
              </a:solidFill>
              <a:effectLst>
                <a:glow rad="292100">
                  <a:schemeClr val="tx1"/>
                </a:glow>
              </a:effectLst>
            </a:endParaRPr>
          </a:p>
        </p:txBody>
      </p:sp>
    </p:spTree>
    <p:extLst>
      <p:ext uri="{BB962C8B-B14F-4D97-AF65-F5344CB8AC3E}">
        <p14:creationId xmlns:p14="http://schemas.microsoft.com/office/powerpoint/2010/main" val="20271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Sponsor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4640" y="1734925"/>
            <a:ext cx="2162409" cy="1268613"/>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80718" y="2645821"/>
            <a:ext cx="2696752" cy="160400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6707" y="4900493"/>
            <a:ext cx="2136024" cy="50638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600" y="3297882"/>
            <a:ext cx="1872118" cy="72043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9473" y="3428836"/>
            <a:ext cx="2377576" cy="589482"/>
          </a:xfrm>
          <a:prstGeom prst="rect">
            <a:avLst/>
          </a:prstGeom>
        </p:spPr>
      </p:pic>
      <p:pic>
        <p:nvPicPr>
          <p:cNvPr id="11" name="Picture 10"/>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98035" y="1429024"/>
            <a:ext cx="4487347" cy="110401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77470" y="3197077"/>
            <a:ext cx="2431030" cy="582761"/>
          </a:xfrm>
          <a:prstGeom prst="rect">
            <a:avLst/>
          </a:prstGeom>
        </p:spPr>
      </p:pic>
      <p:pic>
        <p:nvPicPr>
          <p:cNvPr id="16" name="Picture 15"/>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30376" y="4900493"/>
            <a:ext cx="1855006" cy="506385"/>
          </a:xfrm>
          <a:prstGeom prst="rect">
            <a:avLst/>
          </a:prstGeom>
        </p:spPr>
      </p:pic>
      <p:pic>
        <p:nvPicPr>
          <p:cNvPr id="17" name="Picture 16"/>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9440" y="1439863"/>
            <a:ext cx="1611164" cy="1573180"/>
          </a:xfrm>
          <a:prstGeom prst="rect">
            <a:avLst/>
          </a:prstGeom>
        </p:spPr>
      </p:pic>
      <p:pic>
        <p:nvPicPr>
          <p:cNvPr id="18" name="Picture 17"/>
          <p:cNvPicPr>
            <a:picLocks noChangeAspect="1"/>
          </p:cNvPicPr>
          <p:nvPr/>
        </p:nvPicPr>
        <p:blipFill>
          <a:blip r:embed="rId11"/>
          <a:stretch>
            <a:fillRect/>
          </a:stretch>
        </p:blipFill>
        <p:spPr>
          <a:xfrm>
            <a:off x="8493027" y="4935218"/>
            <a:ext cx="2264022" cy="392068"/>
          </a:xfrm>
          <a:prstGeom prst="rect">
            <a:avLst/>
          </a:prstGeom>
        </p:spPr>
      </p:pic>
      <p:pic>
        <p:nvPicPr>
          <p:cNvPr id="19" name="Picture 18"/>
          <p:cNvPicPr>
            <a:picLocks noChangeAspect="1"/>
          </p:cNvPicPr>
          <p:nvPr/>
        </p:nvPicPr>
        <p:blipFill>
          <a:blip r:embed="rId12"/>
          <a:stretch>
            <a:fillRect/>
          </a:stretch>
        </p:blipFill>
        <p:spPr>
          <a:xfrm>
            <a:off x="903050" y="4902610"/>
            <a:ext cx="1977668" cy="482551"/>
          </a:xfrm>
          <a:prstGeom prst="rect">
            <a:avLst/>
          </a:prstGeom>
        </p:spPr>
      </p:pic>
    </p:spTree>
    <p:extLst>
      <p:ext uri="{BB962C8B-B14F-4D97-AF65-F5344CB8AC3E}">
        <p14:creationId xmlns:p14="http://schemas.microsoft.com/office/powerpoint/2010/main" val="2956876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it-IT" dirty="0"/>
              <a:t>C</a:t>
            </a:r>
            <a:r>
              <a:rPr lang="en-US" dirty="0" err="1"/>
              <a:t>onsistenza</a:t>
            </a:r>
            <a:endParaRPr lang="en-US" dirty="0"/>
          </a:p>
        </p:txBody>
      </p:sp>
      <p:sp>
        <p:nvSpPr>
          <p:cNvPr id="19" name="Content Placeholder 18"/>
          <p:cNvSpPr>
            <a:spLocks noGrp="1"/>
          </p:cNvSpPr>
          <p:nvPr>
            <p:ph idx="1"/>
          </p:nvPr>
        </p:nvSpPr>
        <p:spPr>
          <a:xfrm>
            <a:off x="360125" y="1439813"/>
            <a:ext cx="10800000" cy="4680000"/>
          </a:xfrm>
        </p:spPr>
        <p:txBody>
          <a:bodyPr>
            <a:normAutofit/>
          </a:bodyPr>
          <a:lstStyle/>
          <a:p>
            <a:r>
              <a:rPr lang="it-IT" dirty="0"/>
              <a:t>Livelli disponibili</a:t>
            </a:r>
          </a:p>
          <a:p>
            <a:pPr lvl="1"/>
            <a:r>
              <a:rPr lang="it-IT" sz="2400" dirty="0"/>
              <a:t>Strong (Assoluta) </a:t>
            </a:r>
            <a:r>
              <a:rPr lang="mr-IN" sz="2400" dirty="0"/>
              <a:t>–</a:t>
            </a:r>
            <a:r>
              <a:rPr lang="it-IT" sz="2400" dirty="0"/>
              <a:t> Solo una </a:t>
            </a:r>
            <a:r>
              <a:rPr lang="it-IT" sz="2400" dirty="0" err="1"/>
              <a:t>region</a:t>
            </a:r>
            <a:r>
              <a:rPr lang="it-IT" sz="2400" dirty="0"/>
              <a:t>, più severa</a:t>
            </a:r>
          </a:p>
          <a:p>
            <a:pPr lvl="1"/>
            <a:r>
              <a:rPr lang="it-IT" sz="2400" dirty="0" err="1"/>
              <a:t>Bounded-Staleness</a:t>
            </a:r>
            <a:r>
              <a:rPr lang="it-IT" sz="2400" dirty="0"/>
              <a:t> (Obsolescenza limitata) </a:t>
            </a:r>
            <a:r>
              <a:rPr lang="mr-IN" sz="2400" dirty="0"/>
              <a:t>–</a:t>
            </a:r>
            <a:r>
              <a:rPr lang="it-IT" sz="2400" dirty="0"/>
              <a:t> Ritardi in numero di versioni dell’elemento o tempo, più </a:t>
            </a:r>
            <a:r>
              <a:rPr lang="it-IT" sz="2400" dirty="0" err="1"/>
              <a:t>region</a:t>
            </a:r>
            <a:endParaRPr lang="it-IT" sz="2400" dirty="0"/>
          </a:p>
          <a:p>
            <a:pPr lvl="1"/>
            <a:r>
              <a:rPr lang="it-IT" sz="2400" dirty="0"/>
              <a:t>Session (Sessione) </a:t>
            </a:r>
            <a:r>
              <a:rPr lang="mr-IN" sz="2400" dirty="0"/>
              <a:t>–</a:t>
            </a:r>
            <a:r>
              <a:rPr lang="it-IT" sz="2400" dirty="0"/>
              <a:t> Ambito sessione cliente, più </a:t>
            </a:r>
            <a:r>
              <a:rPr lang="it-IT" sz="2400" dirty="0" err="1"/>
              <a:t>region</a:t>
            </a:r>
            <a:endParaRPr lang="it-IT" sz="2400" dirty="0"/>
          </a:p>
          <a:p>
            <a:pPr lvl="1"/>
            <a:r>
              <a:rPr lang="it-IT" sz="2400" dirty="0" err="1"/>
              <a:t>Consistency-Prefix</a:t>
            </a:r>
            <a:r>
              <a:rPr lang="it-IT" sz="2400" dirty="0"/>
              <a:t> (Prefisso coerente) </a:t>
            </a:r>
            <a:r>
              <a:rPr lang="mr-IN" sz="2400" dirty="0"/>
              <a:t>–</a:t>
            </a:r>
            <a:r>
              <a:rPr lang="it-IT" sz="2400" dirty="0"/>
              <a:t> Repliche convergenti, ordine garantito, più </a:t>
            </a:r>
            <a:r>
              <a:rPr lang="it-IT" sz="2400" dirty="0" err="1"/>
              <a:t>region</a:t>
            </a:r>
            <a:endParaRPr lang="it-IT" sz="2400" dirty="0"/>
          </a:p>
          <a:p>
            <a:pPr lvl="1"/>
            <a:r>
              <a:rPr lang="it-IT" sz="2400" dirty="0" err="1"/>
              <a:t>Eventual</a:t>
            </a:r>
            <a:r>
              <a:rPr lang="it-IT" sz="2400" dirty="0"/>
              <a:t> (Finale) </a:t>
            </a:r>
            <a:r>
              <a:rPr lang="mr-IN" sz="2400" dirty="0"/>
              <a:t>–</a:t>
            </a:r>
            <a:r>
              <a:rPr lang="it-IT" sz="2400" dirty="0"/>
              <a:t> Letture obsolete, più </a:t>
            </a:r>
            <a:r>
              <a:rPr lang="it-IT" sz="2400" dirty="0" err="1"/>
              <a:t>region</a:t>
            </a:r>
            <a:r>
              <a:rPr lang="it-IT" sz="2400" dirty="0"/>
              <a:t>, meno severo</a:t>
            </a:r>
          </a:p>
        </p:txBody>
      </p:sp>
    </p:spTree>
    <p:extLst>
      <p:ext uri="{BB962C8B-B14F-4D97-AF65-F5344CB8AC3E}">
        <p14:creationId xmlns:p14="http://schemas.microsoft.com/office/powerpoint/2010/main" val="24161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fade">
                                      <p:cBhvr>
                                        <p:cTn id="10" dur="500"/>
                                        <p:tgtEl>
                                          <p:spTgt spid="1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Effect transition="in" filter="fade">
                                      <p:cBhvr>
                                        <p:cTn id="13" dur="500"/>
                                        <p:tgtEl>
                                          <p:spTgt spid="1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xEl>
                                              <p:pRg st="3" end="3"/>
                                            </p:txEl>
                                          </p:spTgt>
                                        </p:tgtEl>
                                        <p:attrNameLst>
                                          <p:attrName>style.visibility</p:attrName>
                                        </p:attrNameLst>
                                      </p:cBhvr>
                                      <p:to>
                                        <p:strVal val="visible"/>
                                      </p:to>
                                    </p:set>
                                    <p:animEffect transition="in" filter="fade">
                                      <p:cBhvr>
                                        <p:cTn id="16" dur="500"/>
                                        <p:tgtEl>
                                          <p:spTgt spid="19">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xEl>
                                              <p:pRg st="4" end="4"/>
                                            </p:txEl>
                                          </p:spTgt>
                                        </p:tgtEl>
                                        <p:attrNameLst>
                                          <p:attrName>style.visibility</p:attrName>
                                        </p:attrNameLst>
                                      </p:cBhvr>
                                      <p:to>
                                        <p:strVal val="visible"/>
                                      </p:to>
                                    </p:set>
                                    <p:animEffect transition="in" filter="fade">
                                      <p:cBhvr>
                                        <p:cTn id="19" dur="500"/>
                                        <p:tgtEl>
                                          <p:spTgt spid="19">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xEl>
                                              <p:pRg st="5" end="5"/>
                                            </p:txEl>
                                          </p:spTgt>
                                        </p:tgtEl>
                                        <p:attrNameLst>
                                          <p:attrName>style.visibility</p:attrName>
                                        </p:attrNameLst>
                                      </p:cBhvr>
                                      <p:to>
                                        <p:strVal val="visible"/>
                                      </p:to>
                                    </p:set>
                                    <p:animEffect transition="in" filter="fade">
                                      <p:cBhvr>
                                        <p:cTn id="22" dur="500"/>
                                        <p:tgtEl>
                                          <p:spTgt spid="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it-IT" dirty="0"/>
              <a:t>C</a:t>
            </a:r>
            <a:r>
              <a:rPr lang="en-US" dirty="0" err="1"/>
              <a:t>oerenza</a:t>
            </a:r>
            <a:endParaRPr lang="en-US" dirty="0"/>
          </a:p>
        </p:txBody>
      </p:sp>
      <p:sp>
        <p:nvSpPr>
          <p:cNvPr id="19" name="Content Placeholder 18"/>
          <p:cNvSpPr>
            <a:spLocks noGrp="1"/>
          </p:cNvSpPr>
          <p:nvPr>
            <p:ph idx="1"/>
          </p:nvPr>
        </p:nvSpPr>
        <p:spPr>
          <a:xfrm>
            <a:off x="360125" y="1439813"/>
            <a:ext cx="10800000" cy="4680000"/>
          </a:xfrm>
        </p:spPr>
        <p:txBody>
          <a:bodyPr>
            <a:normAutofit/>
          </a:bodyPr>
          <a:lstStyle/>
          <a:p>
            <a:r>
              <a:rPr lang="it-IT" sz="3200" dirty="0"/>
              <a:t>Impostazione del livello di coerenza</a:t>
            </a:r>
          </a:p>
          <a:p>
            <a:pPr lvl="1"/>
            <a:r>
              <a:rPr lang="it-IT" sz="2800" dirty="0"/>
              <a:t>Per account </a:t>
            </a:r>
            <a:r>
              <a:rPr lang="it-IT" sz="2800" dirty="0" err="1"/>
              <a:t>Cosmos</a:t>
            </a:r>
            <a:r>
              <a:rPr lang="it-IT" sz="2800" dirty="0"/>
              <a:t> DB</a:t>
            </a:r>
          </a:p>
          <a:p>
            <a:pPr lvl="1"/>
            <a:r>
              <a:rPr lang="it-IT" sz="2800" dirty="0"/>
              <a:t>Personalizzabile per richiesta</a:t>
            </a:r>
          </a:p>
          <a:p>
            <a:r>
              <a:rPr lang="it-IT" sz="3200" dirty="0"/>
              <a:t>Garanzia di coerenza, controllo violazioni</a:t>
            </a:r>
          </a:p>
          <a:p>
            <a:pPr lvl="1"/>
            <a:r>
              <a:rPr lang="it-IT" sz="2800" dirty="0"/>
              <a:t>Controllo di linearità</a:t>
            </a:r>
          </a:p>
          <a:p>
            <a:pPr lvl="1"/>
            <a:r>
              <a:rPr lang="it-IT" sz="2800" dirty="0"/>
              <a:t>Metrica probabilistica di obsolescenza limitata</a:t>
            </a:r>
          </a:p>
        </p:txBody>
      </p:sp>
    </p:spTree>
    <p:extLst>
      <p:ext uri="{BB962C8B-B14F-4D97-AF65-F5344CB8AC3E}">
        <p14:creationId xmlns:p14="http://schemas.microsoft.com/office/powerpoint/2010/main" val="56490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fade">
                                      <p:cBhvr>
                                        <p:cTn id="10" dur="500"/>
                                        <p:tgtEl>
                                          <p:spTgt spid="1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Effect transition="in" filter="fade">
                                      <p:cBhvr>
                                        <p:cTn id="13" dur="500"/>
                                        <p:tgtEl>
                                          <p:spTgt spid="1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xEl>
                                              <p:pRg st="3" end="3"/>
                                            </p:txEl>
                                          </p:spTgt>
                                        </p:tgtEl>
                                        <p:attrNameLst>
                                          <p:attrName>style.visibility</p:attrName>
                                        </p:attrNameLst>
                                      </p:cBhvr>
                                      <p:to>
                                        <p:strVal val="visible"/>
                                      </p:to>
                                    </p:set>
                                    <p:animEffect transition="in" filter="fade">
                                      <p:cBhvr>
                                        <p:cTn id="18" dur="500"/>
                                        <p:tgtEl>
                                          <p:spTgt spid="19">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xEl>
                                              <p:pRg st="4" end="4"/>
                                            </p:txEl>
                                          </p:spTgt>
                                        </p:tgtEl>
                                        <p:attrNameLst>
                                          <p:attrName>style.visibility</p:attrName>
                                        </p:attrNameLst>
                                      </p:cBhvr>
                                      <p:to>
                                        <p:strVal val="visible"/>
                                      </p:to>
                                    </p:set>
                                    <p:animEffect transition="in" filter="fade">
                                      <p:cBhvr>
                                        <p:cTn id="21" dur="500"/>
                                        <p:tgtEl>
                                          <p:spTgt spid="19">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xEl>
                                              <p:pRg st="5" end="5"/>
                                            </p:txEl>
                                          </p:spTgt>
                                        </p:tgtEl>
                                        <p:attrNameLst>
                                          <p:attrName>style.visibility</p:attrName>
                                        </p:attrNameLst>
                                      </p:cBhvr>
                                      <p:to>
                                        <p:strVal val="visible"/>
                                      </p:to>
                                    </p:set>
                                    <p:animEffect transition="in" filter="fade">
                                      <p:cBhvr>
                                        <p:cTn id="24" dur="500"/>
                                        <p:tgtEl>
                                          <p:spTgt spid="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4400" dirty="0" err="1"/>
              <a:t>Panoramica</a:t>
            </a:r>
            <a:r>
              <a:rPr lang="en-US" sz="4400" dirty="0"/>
              <a:t> da </a:t>
            </a:r>
            <a:r>
              <a:rPr lang="en-US" sz="4400" dirty="0" err="1"/>
              <a:t>Portale</a:t>
            </a:r>
            <a:endParaRPr lang="en-US" dirty="0"/>
          </a:p>
        </p:txBody>
      </p:sp>
    </p:spTree>
    <p:extLst>
      <p:ext uri="{BB962C8B-B14F-4D97-AF65-F5344CB8AC3E}">
        <p14:creationId xmlns:p14="http://schemas.microsoft.com/office/powerpoint/2010/main" val="52678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artisticPencilSketch pressure="53"/>
                    </a14:imgEffect>
                  </a14:imgLayer>
                </a14:imgProps>
              </a:ext>
              <a:ext uri="{28A0092B-C50C-407E-A947-70E740481C1C}">
                <a14:useLocalDpi xmlns:a14="http://schemas.microsoft.com/office/drawing/2010/main"/>
              </a:ext>
            </a:extLst>
          </a:blip>
          <a:srcRect/>
          <a:stretch/>
        </p:blipFill>
        <p:spPr>
          <a:xfrm>
            <a:off x="-1" y="0"/>
            <a:ext cx="11539413" cy="6480176"/>
          </a:xfrm>
          <a:prstGeom prst="rect">
            <a:avLst/>
          </a:prstGeom>
        </p:spPr>
      </p:pic>
      <p:sp>
        <p:nvSpPr>
          <p:cNvPr id="2" name="Title 1"/>
          <p:cNvSpPr>
            <a:spLocks noGrp="1"/>
          </p:cNvSpPr>
          <p:nvPr>
            <p:ph type="title"/>
          </p:nvPr>
        </p:nvSpPr>
        <p:spPr/>
        <p:txBody>
          <a:bodyPr/>
          <a:lstStyle/>
          <a:p>
            <a:pPr algn="l"/>
            <a:r>
              <a:rPr lang="en-US" b="1" dirty="0">
                <a:solidFill>
                  <a:schemeClr val="bg1"/>
                </a:solidFill>
                <a:effectLst>
                  <a:glow rad="292100">
                    <a:schemeClr val="tx1"/>
                  </a:glow>
                </a:effectLst>
              </a:rPr>
              <a:t/>
            </a:r>
            <a:br>
              <a:rPr lang="en-US" b="1" dirty="0">
                <a:solidFill>
                  <a:schemeClr val="bg1"/>
                </a:solidFill>
                <a:effectLst>
                  <a:glow rad="292100">
                    <a:schemeClr val="tx1"/>
                  </a:glow>
                </a:effectLst>
              </a:rPr>
            </a:br>
            <a:r>
              <a:rPr lang="en-US" b="1" dirty="0">
                <a:solidFill>
                  <a:schemeClr val="bg1"/>
                </a:solidFill>
                <a:effectLst>
                  <a:glow rad="292100">
                    <a:schemeClr val="tx1"/>
                  </a:glow>
                </a:effectLst>
              </a:rPr>
              <a:t/>
            </a:r>
            <a:br>
              <a:rPr lang="en-US" b="1" dirty="0">
                <a:solidFill>
                  <a:schemeClr val="bg1"/>
                </a:solidFill>
                <a:effectLst>
                  <a:glow rad="292100">
                    <a:schemeClr val="tx1"/>
                  </a:glow>
                </a:effectLst>
              </a:rPr>
            </a:br>
            <a:r>
              <a:rPr lang="en-US" b="1" dirty="0">
                <a:solidFill>
                  <a:schemeClr val="bg1"/>
                </a:solidFill>
                <a:effectLst>
                  <a:glow rad="292100">
                    <a:schemeClr val="tx1"/>
                  </a:glow>
                </a:effectLst>
              </a:rPr>
              <a:t/>
            </a:r>
            <a:br>
              <a:rPr lang="en-US" b="1" dirty="0">
                <a:solidFill>
                  <a:schemeClr val="bg1"/>
                </a:solidFill>
                <a:effectLst>
                  <a:glow rad="292100">
                    <a:schemeClr val="tx1"/>
                  </a:glow>
                </a:effectLst>
              </a:rPr>
            </a:br>
            <a:r>
              <a:rPr lang="en-US" b="1" dirty="0">
                <a:solidFill>
                  <a:schemeClr val="bg1"/>
                </a:solidFill>
                <a:effectLst>
                  <a:glow rad="292100">
                    <a:schemeClr val="tx1"/>
                  </a:glow>
                </a:effectLst>
              </a:rPr>
              <a:t/>
            </a:r>
            <a:br>
              <a:rPr lang="en-US" b="1" dirty="0">
                <a:solidFill>
                  <a:schemeClr val="bg1"/>
                </a:solidFill>
                <a:effectLst>
                  <a:glow rad="292100">
                    <a:schemeClr val="tx1"/>
                  </a:glow>
                </a:effectLst>
              </a:rPr>
            </a:br>
            <a:r>
              <a:rPr lang="en-US" b="1" dirty="0">
                <a:solidFill>
                  <a:schemeClr val="bg1"/>
                </a:solidFill>
                <a:effectLst>
                  <a:glow rad="292100">
                    <a:schemeClr val="tx1"/>
                  </a:glow>
                </a:effectLst>
              </a:rPr>
              <a:t/>
            </a:r>
            <a:br>
              <a:rPr lang="en-US" b="1" dirty="0">
                <a:solidFill>
                  <a:schemeClr val="bg1"/>
                </a:solidFill>
                <a:effectLst>
                  <a:glow rad="292100">
                    <a:schemeClr val="tx1"/>
                  </a:glow>
                </a:effectLst>
              </a:rPr>
            </a:br>
            <a:r>
              <a:rPr lang="en-US" b="1" dirty="0" err="1">
                <a:solidFill>
                  <a:schemeClr val="bg1"/>
                </a:solidFill>
                <a:effectLst>
                  <a:glow rad="292100">
                    <a:schemeClr val="tx1"/>
                  </a:glow>
                </a:effectLst>
              </a:rPr>
              <a:t>Sicurezza</a:t>
            </a:r>
            <a:endParaRPr lang="en-US" b="1" dirty="0">
              <a:solidFill>
                <a:schemeClr val="bg1"/>
              </a:solidFill>
              <a:effectLst>
                <a:glow rad="292100">
                  <a:schemeClr val="tx1"/>
                </a:glow>
              </a:effectLst>
            </a:endParaRPr>
          </a:p>
        </p:txBody>
      </p:sp>
    </p:spTree>
    <p:extLst>
      <p:ext uri="{BB962C8B-B14F-4D97-AF65-F5344CB8AC3E}">
        <p14:creationId xmlns:p14="http://schemas.microsoft.com/office/powerpoint/2010/main" val="410556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err="1"/>
              <a:t>Sicurezza</a:t>
            </a:r>
            <a:r>
              <a:rPr lang="en-US" dirty="0"/>
              <a:t> </a:t>
            </a:r>
            <a:r>
              <a:rPr lang="mr-IN" dirty="0"/>
              <a:t>–</a:t>
            </a:r>
            <a:r>
              <a:rPr lang="en-US" dirty="0"/>
              <a:t> </a:t>
            </a:r>
            <a:r>
              <a:rPr lang="en-US" dirty="0" err="1"/>
              <a:t>dati</a:t>
            </a:r>
            <a:endParaRPr lang="en-US" dirty="0"/>
          </a:p>
        </p:txBody>
      </p:sp>
      <p:sp>
        <p:nvSpPr>
          <p:cNvPr id="19" name="Content Placeholder 18"/>
          <p:cNvSpPr>
            <a:spLocks noGrp="1"/>
          </p:cNvSpPr>
          <p:nvPr>
            <p:ph idx="1"/>
          </p:nvPr>
        </p:nvSpPr>
        <p:spPr>
          <a:xfrm>
            <a:off x="360125" y="1439813"/>
            <a:ext cx="10800000" cy="4469668"/>
          </a:xfrm>
        </p:spPr>
        <p:txBody>
          <a:bodyPr>
            <a:normAutofit/>
          </a:bodyPr>
          <a:lstStyle/>
          <a:p>
            <a:r>
              <a:rPr lang="it-IT" sz="3000" dirty="0"/>
              <a:t>Chiavi gestite da MS (dal portale di Azure)</a:t>
            </a:r>
          </a:p>
          <a:p>
            <a:pPr lvl="1"/>
            <a:r>
              <a:rPr lang="it-IT" sz="2600" dirty="0"/>
              <a:t>Chiavi master </a:t>
            </a:r>
            <a:r>
              <a:rPr lang="it-IT" sz="2600" dirty="0" err="1"/>
              <a:t>read</a:t>
            </a:r>
            <a:r>
              <a:rPr lang="it-IT" sz="2600" dirty="0"/>
              <a:t>/</a:t>
            </a:r>
            <a:r>
              <a:rPr lang="it-IT" sz="2600" dirty="0" err="1"/>
              <a:t>write</a:t>
            </a:r>
            <a:r>
              <a:rPr lang="it-IT" sz="2600" dirty="0"/>
              <a:t> (</a:t>
            </a:r>
            <a:r>
              <a:rPr lang="it-IT" sz="2600" dirty="0" err="1"/>
              <a:t>auth</a:t>
            </a:r>
            <a:r>
              <a:rPr lang="it-IT" sz="2600" dirty="0"/>
              <a:t>)</a:t>
            </a:r>
          </a:p>
          <a:p>
            <a:pPr lvl="1"/>
            <a:r>
              <a:rPr lang="it-IT" sz="2600" dirty="0"/>
              <a:t>Chiavi master </a:t>
            </a:r>
            <a:r>
              <a:rPr lang="it-IT" sz="2600" dirty="0" err="1"/>
              <a:t>read</a:t>
            </a:r>
            <a:r>
              <a:rPr lang="it-IT" sz="2600" dirty="0"/>
              <a:t> </a:t>
            </a:r>
            <a:r>
              <a:rPr lang="it-IT" sz="2600" dirty="0" err="1"/>
              <a:t>only</a:t>
            </a:r>
            <a:endParaRPr lang="it-IT" sz="2600" dirty="0"/>
          </a:p>
          <a:p>
            <a:r>
              <a:rPr lang="it-IT" sz="3000" dirty="0" err="1"/>
              <a:t>Token</a:t>
            </a:r>
            <a:r>
              <a:rPr lang="it-IT" sz="3000" dirty="0"/>
              <a:t> di risorsa database</a:t>
            </a:r>
          </a:p>
          <a:p>
            <a:pPr lvl="1"/>
            <a:r>
              <a:rPr lang="it-IT" sz="2600" dirty="0"/>
              <a:t>Ritornati se ad un utente si assegnano autorizzazioni a risorse</a:t>
            </a:r>
          </a:p>
          <a:p>
            <a:r>
              <a:rPr lang="it-IT" sz="3000" dirty="0"/>
              <a:t>Crittografia dei “Data in </a:t>
            </a:r>
            <a:r>
              <a:rPr lang="it-IT" sz="3000" dirty="0" err="1"/>
              <a:t>motion</a:t>
            </a:r>
            <a:r>
              <a:rPr lang="it-IT" sz="3000" dirty="0"/>
              <a:t>” e “in use” (inviati, live)</a:t>
            </a:r>
          </a:p>
          <a:p>
            <a:r>
              <a:rPr lang="it-IT" sz="3000" dirty="0"/>
              <a:t>Crittografia anche dei “Data </a:t>
            </a:r>
            <a:r>
              <a:rPr lang="it-IT" sz="3000" dirty="0" err="1"/>
              <a:t>at</a:t>
            </a:r>
            <a:r>
              <a:rPr lang="it-IT" sz="3000" dirty="0"/>
              <a:t> </a:t>
            </a:r>
            <a:r>
              <a:rPr lang="it-IT" sz="3000" dirty="0" err="1"/>
              <a:t>rest</a:t>
            </a:r>
            <a:r>
              <a:rPr lang="it-IT" sz="3000" dirty="0"/>
              <a:t>” (archiviati)</a:t>
            </a:r>
          </a:p>
          <a:p>
            <a:r>
              <a:rPr lang="it-IT" sz="3000" dirty="0"/>
              <a:t>Nessun costo aggiuntivo per la crittografia dati</a:t>
            </a:r>
          </a:p>
          <a:p>
            <a:endParaRPr lang="it-IT" dirty="0"/>
          </a:p>
          <a:p>
            <a:endParaRPr lang="it-IT" dirty="0"/>
          </a:p>
        </p:txBody>
      </p:sp>
    </p:spTree>
    <p:extLst>
      <p:ext uri="{BB962C8B-B14F-4D97-AF65-F5344CB8AC3E}">
        <p14:creationId xmlns:p14="http://schemas.microsoft.com/office/powerpoint/2010/main" val="21452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fade">
                                      <p:cBhvr>
                                        <p:cTn id="10" dur="500"/>
                                        <p:tgtEl>
                                          <p:spTgt spid="1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Effect transition="in" filter="fade">
                                      <p:cBhvr>
                                        <p:cTn id="13" dur="500"/>
                                        <p:tgtEl>
                                          <p:spTgt spid="1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xEl>
                                              <p:pRg st="3" end="3"/>
                                            </p:txEl>
                                          </p:spTgt>
                                        </p:tgtEl>
                                        <p:attrNameLst>
                                          <p:attrName>style.visibility</p:attrName>
                                        </p:attrNameLst>
                                      </p:cBhvr>
                                      <p:to>
                                        <p:strVal val="visible"/>
                                      </p:to>
                                    </p:set>
                                    <p:animEffect transition="in" filter="fade">
                                      <p:cBhvr>
                                        <p:cTn id="18" dur="500"/>
                                        <p:tgtEl>
                                          <p:spTgt spid="19">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xEl>
                                              <p:pRg st="4" end="4"/>
                                            </p:txEl>
                                          </p:spTgt>
                                        </p:tgtEl>
                                        <p:attrNameLst>
                                          <p:attrName>style.visibility</p:attrName>
                                        </p:attrNameLst>
                                      </p:cBhvr>
                                      <p:to>
                                        <p:strVal val="visible"/>
                                      </p:to>
                                    </p:set>
                                    <p:animEffect transition="in" filter="fade">
                                      <p:cBhvr>
                                        <p:cTn id="21" dur="500"/>
                                        <p:tgtEl>
                                          <p:spTgt spid="1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xEl>
                                              <p:pRg st="5" end="5"/>
                                            </p:txEl>
                                          </p:spTgt>
                                        </p:tgtEl>
                                        <p:attrNameLst>
                                          <p:attrName>style.visibility</p:attrName>
                                        </p:attrNameLst>
                                      </p:cBhvr>
                                      <p:to>
                                        <p:strVal val="visible"/>
                                      </p:to>
                                    </p:set>
                                    <p:animEffect transition="in" filter="fade">
                                      <p:cBhvr>
                                        <p:cTn id="26" dur="500"/>
                                        <p:tgtEl>
                                          <p:spTgt spid="19">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xEl>
                                              <p:pRg st="6" end="6"/>
                                            </p:txEl>
                                          </p:spTgt>
                                        </p:tgtEl>
                                        <p:attrNameLst>
                                          <p:attrName>style.visibility</p:attrName>
                                        </p:attrNameLst>
                                      </p:cBhvr>
                                      <p:to>
                                        <p:strVal val="visible"/>
                                      </p:to>
                                    </p:set>
                                    <p:animEffect transition="in" filter="fade">
                                      <p:cBhvr>
                                        <p:cTn id="31" dur="500"/>
                                        <p:tgtEl>
                                          <p:spTgt spid="19">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xEl>
                                              <p:pRg st="7" end="7"/>
                                            </p:txEl>
                                          </p:spTgt>
                                        </p:tgtEl>
                                        <p:attrNameLst>
                                          <p:attrName>style.visibility</p:attrName>
                                        </p:attrNameLst>
                                      </p:cBhvr>
                                      <p:to>
                                        <p:strVal val="visible"/>
                                      </p:to>
                                    </p:set>
                                    <p:animEffect transition="in" filter="fade">
                                      <p:cBhvr>
                                        <p:cTn id="36" dur="500"/>
                                        <p:tgtEl>
                                          <p:spTgt spid="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err="1"/>
              <a:t>Sicurezza</a:t>
            </a:r>
            <a:r>
              <a:rPr lang="en-US" dirty="0"/>
              <a:t> </a:t>
            </a:r>
            <a:r>
              <a:rPr lang="mr-IN" dirty="0"/>
              <a:t>–</a:t>
            </a:r>
            <a:r>
              <a:rPr lang="en-US" dirty="0"/>
              <a:t> rete e </a:t>
            </a:r>
            <a:r>
              <a:rPr lang="en-US" dirty="0" err="1"/>
              <a:t>connessioni</a:t>
            </a:r>
            <a:endParaRPr lang="en-US" dirty="0"/>
          </a:p>
        </p:txBody>
      </p:sp>
      <p:sp>
        <p:nvSpPr>
          <p:cNvPr id="19" name="Content Placeholder 18"/>
          <p:cNvSpPr>
            <a:spLocks noGrp="1"/>
          </p:cNvSpPr>
          <p:nvPr>
            <p:ph idx="1"/>
          </p:nvPr>
        </p:nvSpPr>
        <p:spPr>
          <a:xfrm>
            <a:off x="360125" y="1439813"/>
            <a:ext cx="10800000" cy="4469668"/>
          </a:xfrm>
        </p:spPr>
        <p:txBody>
          <a:bodyPr>
            <a:normAutofit/>
          </a:bodyPr>
          <a:lstStyle/>
          <a:p>
            <a:r>
              <a:rPr lang="it-IT" sz="3200" dirty="0"/>
              <a:t>Connessione tramite SSL/TLS 1.2</a:t>
            </a:r>
          </a:p>
          <a:p>
            <a:r>
              <a:rPr lang="it-IT" sz="3200" dirty="0"/>
              <a:t>Aperto su internet, </a:t>
            </a:r>
            <a:r>
              <a:rPr lang="it-IT" sz="3200" dirty="0" err="1"/>
              <a:t>purchè</a:t>
            </a:r>
            <a:r>
              <a:rPr lang="it-IT" sz="3200" dirty="0"/>
              <a:t> esista un </a:t>
            </a:r>
            <a:r>
              <a:rPr lang="it-IT" sz="3200" dirty="0" err="1"/>
              <a:t>token</a:t>
            </a:r>
            <a:r>
              <a:rPr lang="it-IT" sz="3200" dirty="0"/>
              <a:t> valido</a:t>
            </a:r>
          </a:p>
          <a:p>
            <a:r>
              <a:rPr lang="it-IT" sz="3200" dirty="0"/>
              <a:t>Possibilità di controllo accessi IP e/o intervalli di IP</a:t>
            </a:r>
          </a:p>
          <a:p>
            <a:r>
              <a:rPr lang="it-IT" sz="3200" dirty="0"/>
              <a:t>Accesso ai servizi cloud integrato</a:t>
            </a:r>
          </a:p>
          <a:p>
            <a:r>
              <a:rPr lang="it-IT" sz="3200" dirty="0"/>
              <a:t>Accesso alle </a:t>
            </a:r>
            <a:r>
              <a:rPr lang="it-IT" sz="3200" dirty="0" err="1"/>
              <a:t>virtual</a:t>
            </a:r>
            <a:r>
              <a:rPr lang="it-IT" sz="3200" dirty="0"/>
              <a:t> machine (o scale set) integrato</a:t>
            </a:r>
          </a:p>
          <a:p>
            <a:endParaRPr lang="it-IT" i="1" dirty="0"/>
          </a:p>
        </p:txBody>
      </p:sp>
    </p:spTree>
    <p:extLst>
      <p:ext uri="{BB962C8B-B14F-4D97-AF65-F5344CB8AC3E}">
        <p14:creationId xmlns:p14="http://schemas.microsoft.com/office/powerpoint/2010/main" val="8515106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fade">
                                      <p:cBhvr>
                                        <p:cTn id="27"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it-IT" dirty="0"/>
              <a:t>C</a:t>
            </a:r>
            <a:r>
              <a:rPr lang="en-US" dirty="0" err="1"/>
              <a:t>ompliance</a:t>
            </a:r>
            <a:endParaRPr lang="en-US" dirty="0"/>
          </a:p>
        </p:txBody>
      </p:sp>
      <p:sp>
        <p:nvSpPr>
          <p:cNvPr id="19" name="Content Placeholder 18"/>
          <p:cNvSpPr>
            <a:spLocks noGrp="1"/>
          </p:cNvSpPr>
          <p:nvPr>
            <p:ph idx="1"/>
          </p:nvPr>
        </p:nvSpPr>
        <p:spPr>
          <a:xfrm>
            <a:off x="360125" y="1439813"/>
            <a:ext cx="10800000" cy="4469668"/>
          </a:xfrm>
        </p:spPr>
        <p:txBody>
          <a:bodyPr>
            <a:normAutofit/>
          </a:bodyPr>
          <a:lstStyle/>
          <a:p>
            <a:r>
              <a:rPr lang="en-US" sz="3200" dirty="0"/>
              <a:t>Azure Cosmos DB ha le </a:t>
            </a:r>
            <a:r>
              <a:rPr lang="en-US" sz="3200" dirty="0" err="1"/>
              <a:t>certificazioni</a:t>
            </a:r>
            <a:r>
              <a:rPr lang="en-US" sz="3200" dirty="0"/>
              <a:t> </a:t>
            </a:r>
          </a:p>
          <a:p>
            <a:pPr lvl="1"/>
            <a:r>
              <a:rPr lang="en-US" sz="2800" dirty="0">
                <a:hlinkClick r:id="rId3"/>
              </a:rPr>
              <a:t>ISO 27001</a:t>
            </a:r>
            <a:endParaRPr lang="en-US" sz="2800" dirty="0"/>
          </a:p>
          <a:p>
            <a:pPr lvl="1"/>
            <a:r>
              <a:rPr lang="en-US" sz="2800" dirty="0">
                <a:hlinkClick r:id="rId4"/>
              </a:rPr>
              <a:t>Supporta le clausole del modello dell'Unione Europea</a:t>
            </a:r>
            <a:endParaRPr lang="en-US" sz="2800" dirty="0"/>
          </a:p>
          <a:p>
            <a:pPr lvl="1"/>
            <a:r>
              <a:rPr lang="en-US" sz="2800" dirty="0">
                <a:hlinkClick r:id="rId5"/>
              </a:rPr>
              <a:t>HIPAA</a:t>
            </a:r>
            <a:endParaRPr lang="en-US" sz="2800" dirty="0"/>
          </a:p>
          <a:p>
            <a:r>
              <a:rPr lang="en-US" sz="3200" dirty="0" err="1"/>
              <a:t>Altre</a:t>
            </a:r>
            <a:r>
              <a:rPr lang="en-US" sz="3200" dirty="0"/>
              <a:t> </a:t>
            </a:r>
            <a:r>
              <a:rPr lang="en-US" sz="3200" dirty="0" err="1"/>
              <a:t>certificazioni</a:t>
            </a:r>
            <a:r>
              <a:rPr lang="en-US" sz="3200" dirty="0"/>
              <a:t> presto </a:t>
            </a:r>
            <a:r>
              <a:rPr lang="en-US" sz="3200" dirty="0" err="1"/>
              <a:t>disponibili</a:t>
            </a:r>
            <a:endParaRPr lang="it-IT" sz="3200" i="1" dirty="0"/>
          </a:p>
        </p:txBody>
      </p:sp>
    </p:spTree>
    <p:extLst>
      <p:ext uri="{BB962C8B-B14F-4D97-AF65-F5344CB8AC3E}">
        <p14:creationId xmlns:p14="http://schemas.microsoft.com/office/powerpoint/2010/main" val="43877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fade">
                                      <p:cBhvr>
                                        <p:cTn id="10" dur="500"/>
                                        <p:tgtEl>
                                          <p:spTgt spid="1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Effect transition="in" filter="fade">
                                      <p:cBhvr>
                                        <p:cTn id="13" dur="500"/>
                                        <p:tgtEl>
                                          <p:spTgt spid="1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xEl>
                                              <p:pRg st="3" end="3"/>
                                            </p:txEl>
                                          </p:spTgt>
                                        </p:tgtEl>
                                        <p:attrNameLst>
                                          <p:attrName>style.visibility</p:attrName>
                                        </p:attrNameLst>
                                      </p:cBhvr>
                                      <p:to>
                                        <p:strVal val="visible"/>
                                      </p:to>
                                    </p:set>
                                    <p:animEffect transition="in" filter="fade">
                                      <p:cBhvr>
                                        <p:cTn id="16" dur="500"/>
                                        <p:tgtEl>
                                          <p:spTgt spid="1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xEl>
                                              <p:pRg st="4" end="4"/>
                                            </p:txEl>
                                          </p:spTgt>
                                        </p:tgtEl>
                                        <p:attrNameLst>
                                          <p:attrName>style.visibility</p:attrName>
                                        </p:attrNameLst>
                                      </p:cBhvr>
                                      <p:to>
                                        <p:strVal val="visible"/>
                                      </p:to>
                                    </p:set>
                                    <p:animEffect transition="in" filter="fade">
                                      <p:cBhvr>
                                        <p:cTn id="21"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BEBA8EAE-BF5A-486C-A8C5-ECC9F3942E4B}">
                <a14:imgProps xmlns:a14="http://schemas.microsoft.com/office/drawing/2010/main">
                  <a14:imgLayer r:embed="rId3">
                    <a14:imgEffect>
                      <a14:artisticPencilSketch pressure="70"/>
                    </a14:imgEffect>
                  </a14:imgLayer>
                </a14:imgProps>
              </a:ext>
              <a:ext uri="{28A0092B-C50C-407E-A947-70E740481C1C}">
                <a14:useLocalDpi xmlns:a14="http://schemas.microsoft.com/office/drawing/2010/main"/>
              </a:ext>
            </a:extLst>
          </a:blip>
          <a:srcRect/>
          <a:stretch/>
        </p:blipFill>
        <p:spPr>
          <a:xfrm>
            <a:off x="-16421" y="0"/>
            <a:ext cx="11536909" cy="6480175"/>
          </a:xfrm>
          <a:prstGeom prst="rect">
            <a:avLst/>
          </a:prstGeom>
        </p:spPr>
      </p:pic>
      <p:sp>
        <p:nvSpPr>
          <p:cNvPr id="2" name="Title 1"/>
          <p:cNvSpPr>
            <a:spLocks noGrp="1"/>
          </p:cNvSpPr>
          <p:nvPr>
            <p:ph type="title"/>
          </p:nvPr>
        </p:nvSpPr>
        <p:spPr/>
        <p:txBody>
          <a:bodyPr/>
          <a:lstStyle/>
          <a:p>
            <a:pPr algn="l"/>
            <a:r>
              <a:rPr lang="en-US" b="1" dirty="0">
                <a:solidFill>
                  <a:schemeClr val="bg1"/>
                </a:solidFill>
                <a:effectLst>
                  <a:glow rad="292100">
                    <a:schemeClr val="tx1"/>
                  </a:glow>
                </a:effectLst>
              </a:rPr>
              <a:t/>
            </a:r>
            <a:br>
              <a:rPr lang="en-US" b="1" dirty="0">
                <a:solidFill>
                  <a:schemeClr val="bg1"/>
                </a:solidFill>
                <a:effectLst>
                  <a:glow rad="292100">
                    <a:schemeClr val="tx1"/>
                  </a:glow>
                </a:effectLst>
              </a:rPr>
            </a:br>
            <a:r>
              <a:rPr lang="en-US" b="1" dirty="0">
                <a:solidFill>
                  <a:schemeClr val="bg1"/>
                </a:solidFill>
                <a:effectLst>
                  <a:glow rad="292100">
                    <a:schemeClr val="tx1"/>
                  </a:glow>
                </a:effectLst>
              </a:rPr>
              <a:t/>
            </a:r>
            <a:br>
              <a:rPr lang="en-US" b="1" dirty="0">
                <a:solidFill>
                  <a:schemeClr val="bg1"/>
                </a:solidFill>
                <a:effectLst>
                  <a:glow rad="292100">
                    <a:schemeClr val="tx1"/>
                  </a:glow>
                </a:effectLst>
              </a:rPr>
            </a:br>
            <a:r>
              <a:rPr lang="en-US" b="1" dirty="0">
                <a:solidFill>
                  <a:schemeClr val="bg1"/>
                </a:solidFill>
                <a:effectLst>
                  <a:glow rad="292100">
                    <a:schemeClr val="tx1"/>
                  </a:glow>
                </a:effectLst>
              </a:rPr>
              <a:t/>
            </a:r>
            <a:br>
              <a:rPr lang="en-US" b="1" dirty="0">
                <a:solidFill>
                  <a:schemeClr val="bg1"/>
                </a:solidFill>
                <a:effectLst>
                  <a:glow rad="292100">
                    <a:schemeClr val="tx1"/>
                  </a:glow>
                </a:effectLst>
              </a:rPr>
            </a:br>
            <a:r>
              <a:rPr lang="en-US" b="1" dirty="0">
                <a:solidFill>
                  <a:schemeClr val="bg1"/>
                </a:solidFill>
                <a:effectLst>
                  <a:glow rad="292100">
                    <a:schemeClr val="tx1"/>
                  </a:glow>
                </a:effectLst>
              </a:rPr>
              <a:t/>
            </a:r>
            <a:br>
              <a:rPr lang="en-US" b="1" dirty="0">
                <a:solidFill>
                  <a:schemeClr val="bg1"/>
                </a:solidFill>
                <a:effectLst>
                  <a:glow rad="292100">
                    <a:schemeClr val="tx1"/>
                  </a:glow>
                </a:effectLst>
              </a:rPr>
            </a:br>
            <a:r>
              <a:rPr lang="en-US" b="1" dirty="0">
                <a:solidFill>
                  <a:schemeClr val="bg1"/>
                </a:solidFill>
                <a:effectLst>
                  <a:glow rad="292100">
                    <a:schemeClr val="tx1"/>
                  </a:glow>
                </a:effectLst>
              </a:rPr>
              <a:t/>
            </a:r>
            <a:br>
              <a:rPr lang="en-US" b="1" dirty="0">
                <a:solidFill>
                  <a:schemeClr val="bg1"/>
                </a:solidFill>
                <a:effectLst>
                  <a:glow rad="292100">
                    <a:schemeClr val="tx1"/>
                  </a:glow>
                </a:effectLst>
              </a:rPr>
            </a:br>
            <a:r>
              <a:rPr lang="en-US" b="1" dirty="0">
                <a:solidFill>
                  <a:schemeClr val="bg1"/>
                </a:solidFill>
                <a:effectLst>
                  <a:glow rad="292100">
                    <a:schemeClr val="tx1"/>
                  </a:glow>
                </a:effectLst>
              </a:rPr>
              <a:t>Time to live</a:t>
            </a:r>
          </a:p>
        </p:txBody>
      </p:sp>
    </p:spTree>
    <p:extLst>
      <p:ext uri="{BB962C8B-B14F-4D97-AF65-F5344CB8AC3E}">
        <p14:creationId xmlns:p14="http://schemas.microsoft.com/office/powerpoint/2010/main" val="105783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it-IT" dirty="0"/>
              <a:t>TTL </a:t>
            </a:r>
            <a:r>
              <a:rPr lang="mr-IN" dirty="0"/>
              <a:t>–</a:t>
            </a:r>
            <a:r>
              <a:rPr lang="it-IT" dirty="0"/>
              <a:t> raccolte</a:t>
            </a:r>
            <a:endParaRPr lang="en-US" dirty="0"/>
          </a:p>
        </p:txBody>
      </p:sp>
      <p:sp>
        <p:nvSpPr>
          <p:cNvPr id="19" name="Content Placeholder 18"/>
          <p:cNvSpPr>
            <a:spLocks noGrp="1"/>
          </p:cNvSpPr>
          <p:nvPr>
            <p:ph idx="1"/>
          </p:nvPr>
        </p:nvSpPr>
        <p:spPr>
          <a:xfrm>
            <a:off x="360125" y="1439813"/>
            <a:ext cx="10800000" cy="4469668"/>
          </a:xfrm>
        </p:spPr>
        <p:txBody>
          <a:bodyPr>
            <a:normAutofit/>
          </a:bodyPr>
          <a:lstStyle/>
          <a:p>
            <a:r>
              <a:rPr lang="it-IT" sz="3200" dirty="0"/>
              <a:t>Si usa la proprietà </a:t>
            </a:r>
            <a:r>
              <a:rPr lang="it-IT" sz="3200" i="1" dirty="0" err="1"/>
              <a:t>DefaultTimeToLive</a:t>
            </a:r>
            <a:endParaRPr lang="it-IT" sz="3200" i="1" dirty="0"/>
          </a:p>
          <a:p>
            <a:pPr lvl="1"/>
            <a:r>
              <a:rPr lang="it-IT" sz="2800" dirty="0"/>
              <a:t>Se </a:t>
            </a:r>
            <a:r>
              <a:rPr lang="it-IT" sz="2800" dirty="0" err="1"/>
              <a:t>null</a:t>
            </a:r>
            <a:r>
              <a:rPr lang="it-IT" sz="2800" dirty="0"/>
              <a:t>, disabilitata (default)</a:t>
            </a:r>
          </a:p>
          <a:p>
            <a:pPr lvl="1"/>
            <a:r>
              <a:rPr lang="it-IT" sz="2800" dirty="0"/>
              <a:t>Se </a:t>
            </a:r>
            <a:r>
              <a:rPr lang="mr-IN" sz="2800" dirty="0"/>
              <a:t>–</a:t>
            </a:r>
            <a:r>
              <a:rPr lang="it-IT" sz="2800" dirty="0"/>
              <a:t>1, nessuna scadenza per la raccolta di documenti</a:t>
            </a:r>
          </a:p>
          <a:p>
            <a:pPr lvl="1"/>
            <a:r>
              <a:rPr lang="it-IT" sz="2800" dirty="0"/>
              <a:t>Se &gt; 0, tempo in secondi oltre i quali i documenti scadono</a:t>
            </a:r>
          </a:p>
          <a:p>
            <a:r>
              <a:rPr lang="it-IT" sz="3200" dirty="0"/>
              <a:t>Eliminazione automatica, documenti non più raggiungibili</a:t>
            </a:r>
          </a:p>
          <a:p>
            <a:r>
              <a:rPr lang="it-IT" sz="3200" dirty="0"/>
              <a:t>Nessun costo aggiuntivo di RU</a:t>
            </a:r>
            <a:endParaRPr lang="it-IT" dirty="0"/>
          </a:p>
        </p:txBody>
      </p:sp>
    </p:spTree>
    <p:extLst>
      <p:ext uri="{BB962C8B-B14F-4D97-AF65-F5344CB8AC3E}">
        <p14:creationId xmlns:p14="http://schemas.microsoft.com/office/powerpoint/2010/main" val="37515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fade">
                                      <p:cBhvr>
                                        <p:cTn id="10" dur="500"/>
                                        <p:tgtEl>
                                          <p:spTgt spid="1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Effect transition="in" filter="fade">
                                      <p:cBhvr>
                                        <p:cTn id="13" dur="500"/>
                                        <p:tgtEl>
                                          <p:spTgt spid="1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xEl>
                                              <p:pRg st="3" end="3"/>
                                            </p:txEl>
                                          </p:spTgt>
                                        </p:tgtEl>
                                        <p:attrNameLst>
                                          <p:attrName>style.visibility</p:attrName>
                                        </p:attrNameLst>
                                      </p:cBhvr>
                                      <p:to>
                                        <p:strVal val="visible"/>
                                      </p:to>
                                    </p:set>
                                    <p:animEffect transition="in" filter="fade">
                                      <p:cBhvr>
                                        <p:cTn id="16" dur="500"/>
                                        <p:tgtEl>
                                          <p:spTgt spid="1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xEl>
                                              <p:pRg st="4" end="4"/>
                                            </p:txEl>
                                          </p:spTgt>
                                        </p:tgtEl>
                                        <p:attrNameLst>
                                          <p:attrName>style.visibility</p:attrName>
                                        </p:attrNameLst>
                                      </p:cBhvr>
                                      <p:to>
                                        <p:strVal val="visible"/>
                                      </p:to>
                                    </p:set>
                                    <p:animEffect transition="in" filter="fade">
                                      <p:cBhvr>
                                        <p:cTn id="21" dur="500"/>
                                        <p:tgtEl>
                                          <p:spTgt spid="1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xEl>
                                              <p:pRg st="5" end="5"/>
                                            </p:txEl>
                                          </p:spTgt>
                                        </p:tgtEl>
                                        <p:attrNameLst>
                                          <p:attrName>style.visibility</p:attrName>
                                        </p:attrNameLst>
                                      </p:cBhvr>
                                      <p:to>
                                        <p:strVal val="visible"/>
                                      </p:to>
                                    </p:set>
                                    <p:animEffect transition="in" filter="fade">
                                      <p:cBhvr>
                                        <p:cTn id="26" dur="500"/>
                                        <p:tgtEl>
                                          <p:spTgt spid="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it-IT" dirty="0"/>
              <a:t>TTL </a:t>
            </a:r>
            <a:r>
              <a:rPr lang="mr-IN" dirty="0"/>
              <a:t>–</a:t>
            </a:r>
            <a:r>
              <a:rPr lang="it-IT" dirty="0"/>
              <a:t> documenti</a:t>
            </a:r>
            <a:endParaRPr lang="en-US" dirty="0"/>
          </a:p>
        </p:txBody>
      </p:sp>
      <p:sp>
        <p:nvSpPr>
          <p:cNvPr id="19" name="Content Placeholder 18"/>
          <p:cNvSpPr>
            <a:spLocks noGrp="1"/>
          </p:cNvSpPr>
          <p:nvPr>
            <p:ph idx="1"/>
          </p:nvPr>
        </p:nvSpPr>
        <p:spPr>
          <a:xfrm>
            <a:off x="360125" y="1439813"/>
            <a:ext cx="10800000" cy="4469668"/>
          </a:xfrm>
        </p:spPr>
        <p:txBody>
          <a:bodyPr>
            <a:normAutofit/>
          </a:bodyPr>
          <a:lstStyle/>
          <a:p>
            <a:r>
              <a:rPr lang="it-IT" sz="3200" dirty="0"/>
              <a:t>Possibile solo se la raccolta ha un TTL (non </a:t>
            </a:r>
            <a:r>
              <a:rPr lang="it-IT" sz="3200" dirty="0" err="1"/>
              <a:t>null</a:t>
            </a:r>
            <a:r>
              <a:rPr lang="it-IT" sz="3200" dirty="0"/>
              <a:t>)</a:t>
            </a:r>
            <a:endParaRPr lang="it-IT" sz="3200" i="1" dirty="0"/>
          </a:p>
          <a:p>
            <a:pPr lvl="1"/>
            <a:r>
              <a:rPr lang="it-IT" sz="2800" dirty="0"/>
              <a:t>Esegue l’</a:t>
            </a:r>
            <a:r>
              <a:rPr lang="it-IT" sz="2800" dirty="0" err="1"/>
              <a:t>override</a:t>
            </a:r>
            <a:r>
              <a:rPr lang="it-IT" sz="2800" dirty="0"/>
              <a:t> della proprietà della raccolta</a:t>
            </a:r>
          </a:p>
          <a:p>
            <a:endParaRPr lang="it-IT" dirty="0"/>
          </a:p>
        </p:txBody>
      </p:sp>
      <p:sp>
        <p:nvSpPr>
          <p:cNvPr id="5" name="TextBox 4"/>
          <p:cNvSpPr txBox="1"/>
          <p:nvPr/>
        </p:nvSpPr>
        <p:spPr>
          <a:xfrm>
            <a:off x="5646429" y="3179927"/>
            <a:ext cx="5733837" cy="2554545"/>
          </a:xfrm>
          <a:prstGeom prst="rect">
            <a:avLst/>
          </a:prstGeom>
          <a:solidFill>
            <a:schemeClr val="bg1">
              <a:lumMod val="95000"/>
            </a:schemeClr>
          </a:solidFill>
          <a:effectLst>
            <a:innerShdw blurRad="114300">
              <a:prstClr val="black"/>
            </a:innerShdw>
          </a:effectLst>
        </p:spPr>
        <p:txBody>
          <a:bodyPr wrap="square" rtlCol="0">
            <a:spAutoFit/>
          </a:bodyPr>
          <a:lstStyle/>
          <a:p>
            <a:r>
              <a:rPr lang="en-US" sz="1600" dirty="0">
                <a:solidFill>
                  <a:schemeClr val="accent1">
                    <a:lumMod val="75000"/>
                  </a:schemeClr>
                </a:solidFill>
                <a:latin typeface="Lucida Console" charset="0"/>
                <a:ea typeface="Lucida Console" charset="0"/>
                <a:cs typeface="Lucida Console" charset="0"/>
              </a:rPr>
              <a:t>//Add a prop that serializes to "</a:t>
            </a:r>
            <a:r>
              <a:rPr lang="en-US" sz="1600" dirty="0" err="1">
                <a:solidFill>
                  <a:schemeClr val="accent1">
                    <a:lumMod val="75000"/>
                  </a:schemeClr>
                </a:solidFill>
                <a:latin typeface="Lucida Console" charset="0"/>
                <a:ea typeface="Lucida Console" charset="0"/>
                <a:cs typeface="Lucida Console" charset="0"/>
              </a:rPr>
              <a:t>ttl</a:t>
            </a:r>
            <a:r>
              <a:rPr lang="en-US" sz="1600" dirty="0">
                <a:solidFill>
                  <a:schemeClr val="accent1">
                    <a:lumMod val="75000"/>
                  </a:schemeClr>
                </a:solidFill>
                <a:latin typeface="Lucida Console" charset="0"/>
                <a:ea typeface="Lucida Console" charset="0"/>
                <a:cs typeface="Lucida Console" charset="0"/>
              </a:rPr>
              <a:t>" in JSON</a:t>
            </a:r>
            <a:r>
              <a:rPr lang="en-US" sz="1600" dirty="0">
                <a:latin typeface="Lucida Console" charset="0"/>
                <a:ea typeface="Lucida Console" charset="0"/>
                <a:cs typeface="Lucida Console" charset="0"/>
              </a:rPr>
              <a:t> </a:t>
            </a:r>
          </a:p>
          <a:p>
            <a:r>
              <a:rPr lang="en-US" sz="1600" b="1" dirty="0">
                <a:solidFill>
                  <a:srgbClr val="0070C0"/>
                </a:solidFill>
                <a:latin typeface="Lucida Console" charset="0"/>
                <a:ea typeface="Lucida Console" charset="0"/>
                <a:cs typeface="Lucida Console" charset="0"/>
              </a:rPr>
              <a:t>public class </a:t>
            </a:r>
            <a:r>
              <a:rPr lang="en-US" sz="1600" dirty="0">
                <a:latin typeface="Lucida Console" charset="0"/>
                <a:ea typeface="Lucida Console" charset="0"/>
                <a:cs typeface="Lucida Console" charset="0"/>
              </a:rPr>
              <a:t>Item </a:t>
            </a:r>
          </a:p>
          <a:p>
            <a:r>
              <a:rPr lang="en-US" sz="1600" dirty="0">
                <a:latin typeface="Lucida Console" charset="0"/>
                <a:ea typeface="Lucida Console" charset="0"/>
                <a:cs typeface="Lucida Console" charset="0"/>
              </a:rPr>
              <a:t>{ </a:t>
            </a:r>
          </a:p>
          <a:p>
            <a:r>
              <a:rPr lang="en-US" sz="1600" dirty="0">
                <a:latin typeface="Lucida Console" charset="0"/>
                <a:ea typeface="Lucida Console" charset="0"/>
                <a:cs typeface="Lucida Console" charset="0"/>
              </a:rPr>
              <a:t>  </a:t>
            </a:r>
            <a:r>
              <a:rPr lang="en-US" sz="1600" dirty="0">
                <a:solidFill>
                  <a:schemeClr val="accent1">
                    <a:lumMod val="75000"/>
                  </a:schemeClr>
                </a:solidFill>
                <a:latin typeface="Lucida Console" charset="0"/>
                <a:ea typeface="Lucida Console" charset="0"/>
                <a:cs typeface="Lucida Console" charset="0"/>
              </a:rPr>
              <a:t>//</a:t>
            </a:r>
            <a:r>
              <a:rPr lang="it-IT" sz="1600" dirty="0">
                <a:solidFill>
                  <a:schemeClr val="accent1">
                    <a:lumMod val="75000"/>
                  </a:schemeClr>
                </a:solidFill>
                <a:latin typeface="Lucida Console" charset="0"/>
                <a:ea typeface="Lucida Console" charset="0"/>
                <a:cs typeface="Lucida Console" charset="0"/>
              </a:rPr>
              <a:t>...</a:t>
            </a:r>
            <a:endParaRPr lang="en-US" sz="1600" dirty="0">
              <a:solidFill>
                <a:schemeClr val="accent1">
                  <a:lumMod val="75000"/>
                </a:schemeClr>
              </a:solidFill>
              <a:latin typeface="Lucida Console" charset="0"/>
              <a:ea typeface="Lucida Console" charset="0"/>
              <a:cs typeface="Lucida Console" charset="0"/>
            </a:endParaRPr>
          </a:p>
          <a:p>
            <a:r>
              <a:rPr lang="en-US" sz="1600" dirty="0">
                <a:latin typeface="Lucida Console" charset="0"/>
                <a:ea typeface="Lucida Console" charset="0"/>
                <a:cs typeface="Lucida Console" charset="0"/>
              </a:rPr>
              <a:t>  </a:t>
            </a:r>
            <a:r>
              <a:rPr lang="en-US" sz="1600" i="1" dirty="0">
                <a:latin typeface="Lucida Console" charset="0"/>
                <a:ea typeface="Lucida Console" charset="0"/>
                <a:cs typeface="Lucida Console" charset="0"/>
              </a:rPr>
              <a:t>[</a:t>
            </a:r>
            <a:r>
              <a:rPr lang="en-US" sz="1600" i="1" dirty="0" err="1">
                <a:latin typeface="Lucida Console" charset="0"/>
                <a:ea typeface="Lucida Console" charset="0"/>
                <a:cs typeface="Lucida Console" charset="0"/>
              </a:rPr>
              <a:t>JsonProperty</a:t>
            </a:r>
            <a:r>
              <a:rPr lang="en-US" sz="1600" i="1" dirty="0">
                <a:latin typeface="Lucida Console" charset="0"/>
                <a:ea typeface="Lucida Console" charset="0"/>
                <a:cs typeface="Lucida Console" charset="0"/>
              </a:rPr>
              <a:t>(</a:t>
            </a:r>
            <a:r>
              <a:rPr lang="en-US" sz="1600" i="1" dirty="0" err="1">
                <a:latin typeface="Lucida Console" charset="0"/>
                <a:ea typeface="Lucida Console" charset="0"/>
                <a:cs typeface="Lucida Console" charset="0"/>
              </a:rPr>
              <a:t>PropertyName</a:t>
            </a:r>
            <a:r>
              <a:rPr lang="en-US" sz="1600" i="1" dirty="0">
                <a:latin typeface="Lucida Console" charset="0"/>
                <a:ea typeface="Lucida Console" charset="0"/>
                <a:cs typeface="Lucida Console" charset="0"/>
              </a:rPr>
              <a:t> = "</a:t>
            </a:r>
            <a:r>
              <a:rPr lang="en-US" sz="1600" i="1" dirty="0" err="1">
                <a:latin typeface="Lucida Console" charset="0"/>
                <a:ea typeface="Lucida Console" charset="0"/>
                <a:cs typeface="Lucida Console" charset="0"/>
              </a:rPr>
              <a:t>ttl</a:t>
            </a:r>
            <a:r>
              <a:rPr lang="en-US" sz="1600" i="1" dirty="0">
                <a:latin typeface="Lucida Console" charset="0"/>
                <a:ea typeface="Lucida Console" charset="0"/>
                <a:cs typeface="Lucida Console" charset="0"/>
              </a:rPr>
              <a:t>")]</a:t>
            </a:r>
            <a:r>
              <a:rPr lang="en-US" sz="1600" dirty="0">
                <a:latin typeface="Lucida Console" charset="0"/>
                <a:ea typeface="Lucida Console" charset="0"/>
                <a:cs typeface="Lucida Console" charset="0"/>
              </a:rPr>
              <a:t> </a:t>
            </a:r>
          </a:p>
          <a:p>
            <a:r>
              <a:rPr lang="en-US" sz="1600" dirty="0">
                <a:latin typeface="Lucida Console" charset="0"/>
                <a:ea typeface="Lucida Console" charset="0"/>
                <a:cs typeface="Lucida Console" charset="0"/>
              </a:rPr>
              <a:t>  </a:t>
            </a:r>
            <a:r>
              <a:rPr lang="en-US" sz="1600" b="1" dirty="0">
                <a:solidFill>
                  <a:srgbClr val="0070C0"/>
                </a:solidFill>
                <a:latin typeface="Lucida Console" charset="0"/>
                <a:ea typeface="Lucida Console" charset="0"/>
                <a:cs typeface="Lucida Console" charset="0"/>
              </a:rPr>
              <a:t>public </a:t>
            </a:r>
            <a:r>
              <a:rPr lang="en-US" sz="1600" b="1" dirty="0" err="1">
                <a:solidFill>
                  <a:srgbClr val="0070C0"/>
                </a:solidFill>
                <a:latin typeface="Lucida Console" charset="0"/>
                <a:ea typeface="Lucida Console" charset="0"/>
                <a:cs typeface="Lucida Console" charset="0"/>
              </a:rPr>
              <a:t>int</a:t>
            </a:r>
            <a:r>
              <a:rPr lang="en-US" sz="1600" b="1" dirty="0">
                <a:solidFill>
                  <a:srgbClr val="0070C0"/>
                </a:solidFill>
                <a:latin typeface="Lucida Console" charset="0"/>
                <a:ea typeface="Lucida Console" charset="0"/>
                <a:cs typeface="Lucida Console" charset="0"/>
              </a:rPr>
              <a:t>? </a:t>
            </a:r>
            <a:r>
              <a:rPr lang="en-US" sz="1600" dirty="0" err="1">
                <a:latin typeface="Lucida Console" charset="0"/>
                <a:ea typeface="Lucida Console" charset="0"/>
                <a:cs typeface="Lucida Console" charset="0"/>
              </a:rPr>
              <a:t>TimeToLive</a:t>
            </a:r>
            <a:r>
              <a:rPr lang="en-US" sz="1600" dirty="0">
                <a:latin typeface="Lucida Console" charset="0"/>
                <a:ea typeface="Lucida Console" charset="0"/>
                <a:cs typeface="Lucida Console" charset="0"/>
              </a:rPr>
              <a:t> { get; set; }</a:t>
            </a:r>
          </a:p>
          <a:p>
            <a:r>
              <a:rPr lang="en-US" sz="1600" dirty="0">
                <a:latin typeface="Lucida Console" charset="0"/>
                <a:ea typeface="Lucida Console" charset="0"/>
                <a:cs typeface="Lucida Console" charset="0"/>
              </a:rPr>
              <a:t>} </a:t>
            </a:r>
          </a:p>
          <a:p>
            <a:r>
              <a:rPr lang="en-US" sz="1600" dirty="0">
                <a:solidFill>
                  <a:schemeClr val="accent1">
                    <a:lumMod val="75000"/>
                  </a:schemeClr>
                </a:solidFill>
                <a:latin typeface="Lucida Console" charset="0"/>
                <a:ea typeface="Lucida Console" charset="0"/>
                <a:cs typeface="Lucida Console" charset="0"/>
              </a:rPr>
              <a:t>//Set the value to the expiration in seconds </a:t>
            </a:r>
            <a:r>
              <a:rPr lang="en-US" sz="1600" b="1" dirty="0" err="1">
                <a:solidFill>
                  <a:srgbClr val="0070C0"/>
                </a:solidFill>
                <a:latin typeface="Lucida Console" charset="0"/>
                <a:ea typeface="Lucida Console" charset="0"/>
                <a:cs typeface="Lucida Console" charset="0"/>
              </a:rPr>
              <a:t>var</a:t>
            </a:r>
            <a:r>
              <a:rPr lang="en-US" sz="1600" dirty="0">
                <a:latin typeface="Lucida Console" charset="0"/>
                <a:ea typeface="Lucida Console" charset="0"/>
                <a:cs typeface="Lucida Console" charset="0"/>
              </a:rPr>
              <a:t> item = new Item { </a:t>
            </a:r>
            <a:r>
              <a:rPr lang="en-US" sz="1600" dirty="0" err="1">
                <a:latin typeface="Lucida Console" charset="0"/>
                <a:ea typeface="Lucida Console" charset="0"/>
                <a:cs typeface="Lucida Console" charset="0"/>
              </a:rPr>
              <a:t>TimeToLive</a:t>
            </a:r>
            <a:r>
              <a:rPr lang="en-US" sz="1600" dirty="0">
                <a:latin typeface="Lucida Console" charset="0"/>
                <a:ea typeface="Lucida Console" charset="0"/>
                <a:cs typeface="Lucida Console" charset="0"/>
              </a:rPr>
              <a:t> = 60 * 60 * 24 * 30;};</a:t>
            </a:r>
          </a:p>
        </p:txBody>
      </p:sp>
      <p:sp>
        <p:nvSpPr>
          <p:cNvPr id="4" name="TextBox 3"/>
          <p:cNvSpPr txBox="1"/>
          <p:nvPr/>
        </p:nvSpPr>
        <p:spPr>
          <a:xfrm>
            <a:off x="150725" y="3179928"/>
            <a:ext cx="5495704" cy="2554545"/>
          </a:xfrm>
          <a:prstGeom prst="rect">
            <a:avLst/>
          </a:prstGeom>
          <a:solidFill>
            <a:schemeClr val="bg1">
              <a:lumMod val="95000"/>
            </a:schemeClr>
          </a:solidFill>
          <a:effectLst>
            <a:innerShdw blurRad="114300">
              <a:prstClr val="black"/>
            </a:innerShdw>
          </a:effectLst>
        </p:spPr>
        <p:txBody>
          <a:bodyPr wrap="square" rtlCol="0">
            <a:spAutoFit/>
          </a:bodyPr>
          <a:lstStyle/>
          <a:p>
            <a:r>
              <a:rPr lang="en-US" sz="1600" b="1" dirty="0" err="1">
                <a:solidFill>
                  <a:srgbClr val="0070C0"/>
                </a:solidFill>
                <a:latin typeface="Lucida Console" charset="0"/>
                <a:ea typeface="Lucida Console" charset="0"/>
                <a:cs typeface="Lucida Console" charset="0"/>
              </a:rPr>
              <a:t>var</a:t>
            </a:r>
            <a:r>
              <a:rPr lang="en-US" sz="1600" dirty="0">
                <a:latin typeface="Lucida Console" charset="0"/>
                <a:ea typeface="Lucida Console" charset="0"/>
                <a:cs typeface="Lucida Console" charset="0"/>
              </a:rPr>
              <a:t> </a:t>
            </a:r>
            <a:r>
              <a:rPr lang="en-US" sz="1600" dirty="0" err="1">
                <a:latin typeface="Lucida Console" charset="0"/>
                <a:ea typeface="Lucida Console" charset="0"/>
                <a:cs typeface="Lucida Console" charset="0"/>
              </a:rPr>
              <a:t>coll</a:t>
            </a:r>
            <a:r>
              <a:rPr lang="en-US" sz="1600" dirty="0">
                <a:latin typeface="Lucida Console" charset="0"/>
                <a:ea typeface="Lucida Console" charset="0"/>
                <a:cs typeface="Lucida Console" charset="0"/>
              </a:rPr>
              <a:t> = </a:t>
            </a:r>
            <a:r>
              <a:rPr lang="en-US" sz="1600" b="1" dirty="0">
                <a:solidFill>
                  <a:srgbClr val="0070C0"/>
                </a:solidFill>
                <a:latin typeface="Lucida Console" charset="0"/>
                <a:ea typeface="Lucida Console" charset="0"/>
                <a:cs typeface="Lucida Console" charset="0"/>
              </a:rPr>
              <a:t>new</a:t>
            </a:r>
            <a:r>
              <a:rPr lang="en-US" sz="1600" dirty="0">
                <a:latin typeface="Lucida Console" charset="0"/>
                <a:ea typeface="Lucida Console" charset="0"/>
                <a:cs typeface="Lucida Console" charset="0"/>
              </a:rPr>
              <a:t> </a:t>
            </a:r>
            <a:r>
              <a:rPr lang="en-US" sz="1600" dirty="0" err="1">
                <a:solidFill>
                  <a:schemeClr val="accent3">
                    <a:lumMod val="75000"/>
                  </a:schemeClr>
                </a:solidFill>
                <a:latin typeface="Lucida Console" charset="0"/>
                <a:ea typeface="Lucida Console" charset="0"/>
                <a:cs typeface="Lucida Console" charset="0"/>
              </a:rPr>
              <a:t>DocumentCollection</a:t>
            </a:r>
            <a:r>
              <a:rPr lang="en-US" sz="1600" dirty="0">
                <a:latin typeface="Lucida Console" charset="0"/>
                <a:ea typeface="Lucida Console" charset="0"/>
                <a:cs typeface="Lucida Console" charset="0"/>
              </a:rPr>
              <a:t>(); </a:t>
            </a:r>
          </a:p>
          <a:p>
            <a:r>
              <a:rPr lang="en-US" sz="1600" dirty="0" err="1">
                <a:latin typeface="Lucida Console" charset="0"/>
                <a:ea typeface="Lucida Console" charset="0"/>
                <a:cs typeface="Lucida Console" charset="0"/>
              </a:rPr>
              <a:t>coll.Id</a:t>
            </a:r>
            <a:r>
              <a:rPr lang="en-US" sz="1600" dirty="0">
                <a:latin typeface="Lucida Console" charset="0"/>
                <a:ea typeface="Lucida Console" charset="0"/>
                <a:cs typeface="Lucida Console" charset="0"/>
              </a:rPr>
              <a:t> = </a:t>
            </a:r>
            <a:r>
              <a:rPr lang="en-US" sz="1600" dirty="0">
                <a:solidFill>
                  <a:srgbClr val="C00000"/>
                </a:solidFill>
                <a:latin typeface="Lucida Console" charset="0"/>
                <a:ea typeface="Lucida Console" charset="0"/>
                <a:cs typeface="Lucida Console" charset="0"/>
              </a:rPr>
              <a:t>"orders"</a:t>
            </a:r>
            <a:r>
              <a:rPr lang="en-US" sz="1600" dirty="0">
                <a:latin typeface="Lucida Console" charset="0"/>
                <a:ea typeface="Lucida Console" charset="0"/>
                <a:cs typeface="Lucida Console" charset="0"/>
              </a:rPr>
              <a:t>; </a:t>
            </a:r>
          </a:p>
          <a:p>
            <a:r>
              <a:rPr lang="en-US" sz="1600" dirty="0" err="1">
                <a:latin typeface="Lucida Console" charset="0"/>
                <a:ea typeface="Lucida Console" charset="0"/>
                <a:cs typeface="Lucida Console" charset="0"/>
              </a:rPr>
              <a:t>coll.PartitionKey.Paths.Add</a:t>
            </a:r>
            <a:r>
              <a:rPr lang="en-US" sz="1600" dirty="0">
                <a:latin typeface="Lucida Console" charset="0"/>
                <a:ea typeface="Lucida Console" charset="0"/>
                <a:cs typeface="Lucida Console" charset="0"/>
              </a:rPr>
              <a:t>(</a:t>
            </a:r>
            <a:r>
              <a:rPr lang="en-US" sz="1600" dirty="0">
                <a:solidFill>
                  <a:srgbClr val="C00000"/>
                </a:solidFill>
                <a:latin typeface="Lucida Console" charset="0"/>
                <a:ea typeface="Lucida Console" charset="0"/>
                <a:cs typeface="Lucida Console" charset="0"/>
              </a:rPr>
              <a:t>"/id"</a:t>
            </a:r>
            <a:r>
              <a:rPr lang="en-US" sz="1600" dirty="0">
                <a:latin typeface="Lucida Console" charset="0"/>
                <a:ea typeface="Lucida Console" charset="0"/>
                <a:cs typeface="Lucida Console" charset="0"/>
              </a:rPr>
              <a:t>);</a:t>
            </a:r>
          </a:p>
          <a:p>
            <a:endParaRPr lang="en-US" sz="1600" dirty="0">
              <a:latin typeface="Lucida Console" charset="0"/>
              <a:ea typeface="Lucida Console" charset="0"/>
              <a:cs typeface="Lucida Console" charset="0"/>
            </a:endParaRPr>
          </a:p>
          <a:p>
            <a:r>
              <a:rPr lang="en-US" sz="1600" dirty="0">
                <a:solidFill>
                  <a:schemeClr val="accent1">
                    <a:lumMod val="75000"/>
                  </a:schemeClr>
                </a:solidFill>
                <a:latin typeface="Lucida Console" charset="0"/>
                <a:ea typeface="Lucida Console" charset="0"/>
                <a:cs typeface="Lucida Console" charset="0"/>
              </a:rPr>
              <a:t>// expire all documents after 90 days</a:t>
            </a:r>
          </a:p>
          <a:p>
            <a:r>
              <a:rPr lang="en-US" sz="1600" dirty="0" err="1">
                <a:latin typeface="Lucida Console" charset="0"/>
                <a:ea typeface="Lucida Console" charset="0"/>
                <a:cs typeface="Lucida Console" charset="0"/>
              </a:rPr>
              <a:t>coll.DefaultTimeToLive</a:t>
            </a:r>
            <a:r>
              <a:rPr lang="en-US" sz="1600" dirty="0">
                <a:latin typeface="Lucida Console" charset="0"/>
                <a:ea typeface="Lucida Console" charset="0"/>
                <a:cs typeface="Lucida Console" charset="0"/>
              </a:rPr>
              <a:t> = 90 * 60 * 60 * 24; </a:t>
            </a:r>
          </a:p>
          <a:p>
            <a:r>
              <a:rPr lang="en-US" sz="1600" b="1" dirty="0" err="1">
                <a:solidFill>
                  <a:srgbClr val="0070C0"/>
                </a:solidFill>
                <a:latin typeface="Lucida Console" charset="0"/>
                <a:ea typeface="Lucida Console" charset="0"/>
                <a:cs typeface="Lucida Console" charset="0"/>
              </a:rPr>
              <a:t>var</a:t>
            </a:r>
            <a:r>
              <a:rPr lang="en-US" sz="1600" dirty="0">
                <a:latin typeface="Lucida Console" charset="0"/>
                <a:ea typeface="Lucida Console" charset="0"/>
                <a:cs typeface="Lucida Console" charset="0"/>
              </a:rPr>
              <a:t> </a:t>
            </a:r>
            <a:r>
              <a:rPr lang="en-US" sz="1600" dirty="0" err="1">
                <a:latin typeface="Lucida Console" charset="0"/>
                <a:ea typeface="Lucida Console" charset="0"/>
                <a:cs typeface="Lucida Console" charset="0"/>
              </a:rPr>
              <a:t>ttl</a:t>
            </a:r>
            <a:r>
              <a:rPr lang="en-US" sz="1600" dirty="0">
                <a:latin typeface="Lucida Console" charset="0"/>
                <a:ea typeface="Lucida Console" charset="0"/>
                <a:cs typeface="Lucida Console" charset="0"/>
              </a:rPr>
              <a:t> = </a:t>
            </a:r>
            <a:r>
              <a:rPr lang="en-US" sz="1600" b="1" dirty="0">
                <a:solidFill>
                  <a:srgbClr val="0070C0"/>
                </a:solidFill>
                <a:latin typeface="Lucida Console" charset="0"/>
                <a:ea typeface="Lucida Console" charset="0"/>
                <a:cs typeface="Lucida Console" charset="0"/>
              </a:rPr>
              <a:t>await</a:t>
            </a:r>
            <a:r>
              <a:rPr lang="en-US" sz="1600" dirty="0">
                <a:latin typeface="Lucida Console" charset="0"/>
                <a:ea typeface="Lucida Console" charset="0"/>
                <a:cs typeface="Lucida Console" charset="0"/>
              </a:rPr>
              <a:t> </a:t>
            </a:r>
          </a:p>
          <a:p>
            <a:r>
              <a:rPr lang="en-US" sz="1600" dirty="0">
                <a:latin typeface="Lucida Console" charset="0"/>
                <a:ea typeface="Lucida Console" charset="0"/>
                <a:cs typeface="Lucida Console" charset="0"/>
              </a:rPr>
              <a:t>	</a:t>
            </a:r>
            <a:r>
              <a:rPr lang="en-US" sz="1600" dirty="0" err="1">
                <a:latin typeface="Lucida Console" charset="0"/>
                <a:ea typeface="Lucida Console" charset="0"/>
                <a:cs typeface="Lucida Console" charset="0"/>
              </a:rPr>
              <a:t>client.CreateDocumentCollectionAsync</a:t>
            </a:r>
            <a:r>
              <a:rPr lang="en-US" sz="1600" dirty="0">
                <a:latin typeface="Lucida Console" charset="0"/>
                <a:ea typeface="Lucida Console" charset="0"/>
                <a:cs typeface="Lucida Console" charset="0"/>
              </a:rPr>
              <a:t>(</a:t>
            </a:r>
          </a:p>
          <a:p>
            <a:r>
              <a:rPr lang="en-US" sz="1600" dirty="0">
                <a:solidFill>
                  <a:srgbClr val="C00000"/>
                </a:solidFill>
                <a:latin typeface="Lucida Console" charset="0"/>
                <a:ea typeface="Lucida Console" charset="0"/>
                <a:cs typeface="Lucida Console" charset="0"/>
              </a:rPr>
              <a:t>	"/</a:t>
            </a:r>
            <a:r>
              <a:rPr lang="en-US" sz="1600" dirty="0" err="1">
                <a:solidFill>
                  <a:srgbClr val="C00000"/>
                </a:solidFill>
                <a:latin typeface="Lucida Console" charset="0"/>
                <a:ea typeface="Lucida Console" charset="0"/>
                <a:cs typeface="Lucida Console" charset="0"/>
              </a:rPr>
              <a:t>dbs</a:t>
            </a:r>
            <a:r>
              <a:rPr lang="en-US" sz="1600" dirty="0">
                <a:solidFill>
                  <a:srgbClr val="C00000"/>
                </a:solidFill>
                <a:latin typeface="Lucida Console" charset="0"/>
                <a:ea typeface="Lucida Console" charset="0"/>
                <a:cs typeface="Lucida Console" charset="0"/>
              </a:rPr>
              <a:t>/</a:t>
            </a:r>
            <a:r>
              <a:rPr lang="en-US" sz="1600" dirty="0" err="1">
                <a:solidFill>
                  <a:srgbClr val="C00000"/>
                </a:solidFill>
                <a:latin typeface="Lucida Console" charset="0"/>
                <a:ea typeface="Lucida Console" charset="0"/>
                <a:cs typeface="Lucida Console" charset="0"/>
              </a:rPr>
              <a:t>mydb</a:t>
            </a:r>
            <a:r>
              <a:rPr lang="en-US" sz="1600" dirty="0">
                <a:solidFill>
                  <a:srgbClr val="C00000"/>
                </a:solidFill>
                <a:latin typeface="Lucida Console" charset="0"/>
                <a:ea typeface="Lucida Console" charset="0"/>
                <a:cs typeface="Lucida Console" charset="0"/>
              </a:rPr>
              <a:t>"</a:t>
            </a:r>
            <a:r>
              <a:rPr lang="en-US" sz="1600" dirty="0">
                <a:latin typeface="Lucida Console" charset="0"/>
                <a:ea typeface="Lucida Console" charset="0"/>
                <a:cs typeface="Lucida Console" charset="0"/>
              </a:rPr>
              <a:t>, </a:t>
            </a:r>
            <a:r>
              <a:rPr lang="en-US" sz="1600" dirty="0" err="1">
                <a:latin typeface="Lucida Console" charset="0"/>
                <a:ea typeface="Lucida Console" charset="0"/>
                <a:cs typeface="Lucida Console" charset="0"/>
              </a:rPr>
              <a:t>coll</a:t>
            </a:r>
            <a:r>
              <a:rPr lang="en-US" sz="1600" dirty="0">
                <a:latin typeface="Lucida Console" charset="0"/>
                <a:ea typeface="Lucida Console" charset="0"/>
                <a:cs typeface="Lucida Console" charset="0"/>
              </a:rPr>
              <a:t>, new </a:t>
            </a:r>
            <a:r>
              <a:rPr lang="en-US" sz="1600" dirty="0" err="1">
                <a:solidFill>
                  <a:schemeClr val="accent3">
                    <a:lumMod val="75000"/>
                  </a:schemeClr>
                </a:solidFill>
                <a:latin typeface="Lucida Console" charset="0"/>
                <a:ea typeface="Lucida Console" charset="0"/>
                <a:cs typeface="Lucida Console" charset="0"/>
              </a:rPr>
              <a:t>RequestOptions</a:t>
            </a:r>
            <a:r>
              <a:rPr lang="en-US" sz="1600" dirty="0">
                <a:latin typeface="Lucida Console" charset="0"/>
                <a:ea typeface="Lucida Console" charset="0"/>
                <a:cs typeface="Lucida Console" charset="0"/>
              </a:rPr>
              <a:t> </a:t>
            </a:r>
          </a:p>
          <a:p>
            <a:r>
              <a:rPr lang="en-US" sz="1600" dirty="0">
                <a:latin typeface="Lucida Console" charset="0"/>
                <a:ea typeface="Lucida Console" charset="0"/>
                <a:cs typeface="Lucida Console" charset="0"/>
              </a:rPr>
              <a:t>			{ </a:t>
            </a:r>
            <a:r>
              <a:rPr lang="en-US" sz="1600" dirty="0" err="1">
                <a:latin typeface="Lucida Console" charset="0"/>
                <a:ea typeface="Lucida Console" charset="0"/>
                <a:cs typeface="Lucida Console" charset="0"/>
              </a:rPr>
              <a:t>OfferThroughput</a:t>
            </a:r>
            <a:r>
              <a:rPr lang="en-US" sz="1600" dirty="0">
                <a:latin typeface="Lucida Console" charset="0"/>
                <a:ea typeface="Lucida Console" charset="0"/>
                <a:cs typeface="Lucida Console" charset="0"/>
              </a:rPr>
              <a:t> = 20000 });</a:t>
            </a:r>
            <a:endParaRPr lang="it-IT" sz="1600" dirty="0">
              <a:latin typeface="Lucida Console" charset="0"/>
              <a:ea typeface="Lucida Console" charset="0"/>
              <a:cs typeface="Lucida Console" charset="0"/>
            </a:endParaRPr>
          </a:p>
        </p:txBody>
      </p:sp>
    </p:spTree>
    <p:extLst>
      <p:ext uri="{BB962C8B-B14F-4D97-AF65-F5344CB8AC3E}">
        <p14:creationId xmlns:p14="http://schemas.microsoft.com/office/powerpoint/2010/main" val="216717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fade">
                                      <p:cBhvr>
                                        <p:cTn id="10" dur="500"/>
                                        <p:tgtEl>
                                          <p:spTgt spid="1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Organizzatori</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8695" y="4347937"/>
            <a:ext cx="2730720" cy="133589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006" y="4517288"/>
            <a:ext cx="3073977" cy="922193"/>
          </a:xfrm>
          <a:prstGeom prst="rect">
            <a:avLst/>
          </a:prstGeom>
        </p:spPr>
      </p:pic>
      <p:pic>
        <p:nvPicPr>
          <p:cNvPr id="16" name="Picture 1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03384" y="1457975"/>
            <a:ext cx="1843691" cy="1800225"/>
          </a:xfrm>
          <a:prstGeom prst="rect">
            <a:avLst/>
          </a:prstGeom>
        </p:spPr>
      </p:pic>
      <p:grpSp>
        <p:nvGrpSpPr>
          <p:cNvPr id="17" name="Group 16"/>
          <p:cNvGrpSpPr/>
          <p:nvPr/>
        </p:nvGrpSpPr>
        <p:grpSpPr>
          <a:xfrm>
            <a:off x="950202" y="1439863"/>
            <a:ext cx="1953921" cy="1800225"/>
            <a:chOff x="1261641" y="1211407"/>
            <a:chExt cx="2737791" cy="2522435"/>
          </a:xfrm>
        </p:grpSpPr>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0635" y="1211407"/>
              <a:ext cx="2522435" cy="2522435"/>
            </a:xfrm>
            <a:prstGeom prst="rect">
              <a:avLst/>
            </a:prstGeom>
          </p:spPr>
        </p:pic>
        <p:sp>
          <p:nvSpPr>
            <p:cNvPr id="19" name="TextBox 18"/>
            <p:cNvSpPr txBox="1"/>
            <p:nvPr/>
          </p:nvSpPr>
          <p:spPr>
            <a:xfrm>
              <a:off x="1261641" y="3179844"/>
              <a:ext cx="2737791" cy="517500"/>
            </a:xfrm>
            <a:prstGeom prst="rect">
              <a:avLst/>
            </a:prstGeom>
            <a:noFill/>
          </p:spPr>
          <p:txBody>
            <a:bodyPr wrap="square" rtlCol="0">
              <a:spAutoFit/>
            </a:bodyPr>
            <a:lstStyle/>
            <a:p>
              <a:r>
                <a:rPr lang="en-US" dirty="0" err="1">
                  <a:solidFill>
                    <a:schemeClr val="bg1">
                      <a:lumMod val="10000"/>
                    </a:schemeClr>
                  </a:solidFill>
                </a:rPr>
                <a:t>GetLatestVersion.it</a:t>
              </a:r>
              <a:endParaRPr lang="en-US" sz="2200" dirty="0">
                <a:solidFill>
                  <a:schemeClr val="bg1">
                    <a:lumMod val="10000"/>
                  </a:schemeClr>
                </a:solidFill>
              </a:endParaRPr>
            </a:p>
          </p:txBody>
        </p:sp>
      </p:grpSp>
      <p:pic>
        <p:nvPicPr>
          <p:cNvPr id="20" name="Picture 19"/>
          <p:cNvPicPr>
            <a:picLocks noChangeAspect="1"/>
          </p:cNvPicPr>
          <p:nvPr/>
        </p:nvPicPr>
        <p:blipFill>
          <a:blip r:embed="rId6">
            <a:clrChange>
              <a:clrFrom>
                <a:srgbClr val="FFFFFF"/>
              </a:clrFrom>
              <a:clrTo>
                <a:srgbClr val="FFFFFF">
                  <a:alpha val="0"/>
                </a:srgbClr>
              </a:clrTo>
            </a:clrChange>
          </a:blip>
          <a:stretch>
            <a:fillRect/>
          </a:stretch>
        </p:blipFill>
        <p:spPr>
          <a:xfrm>
            <a:off x="6222245" y="1647681"/>
            <a:ext cx="1808305" cy="1808305"/>
          </a:xfrm>
          <a:prstGeom prst="rect">
            <a:avLst/>
          </a:prstGeom>
        </p:spPr>
      </p:pic>
      <p:pic>
        <p:nvPicPr>
          <p:cNvPr id="22" name="Picture 21"/>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1509" y="1272204"/>
            <a:ext cx="2475207" cy="2475207"/>
          </a:xfrm>
          <a:prstGeom prst="rect">
            <a:avLst/>
          </a:prstGeom>
        </p:spPr>
      </p:pic>
      <p:pic>
        <p:nvPicPr>
          <p:cNvPr id="5" name="Picture 4">
            <a:extLst>
              <a:ext uri="{FF2B5EF4-FFF2-40B4-BE49-F238E27FC236}">
                <a16:creationId xmlns:a16="http://schemas.microsoft.com/office/drawing/2014/main" xmlns="" id="{CFCC8E81-33EA-4198-8DA1-71A63BF67B22}"/>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494373" y="4009794"/>
            <a:ext cx="2912449" cy="2091776"/>
          </a:xfrm>
          <a:prstGeom prst="rect">
            <a:avLst/>
          </a:prstGeom>
        </p:spPr>
      </p:pic>
    </p:spTree>
    <p:extLst>
      <p:ext uri="{BB962C8B-B14F-4D97-AF65-F5344CB8AC3E}">
        <p14:creationId xmlns:p14="http://schemas.microsoft.com/office/powerpoint/2010/main" val="26819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814" y="-207822"/>
            <a:ext cx="11660118" cy="6687998"/>
          </a:xfrm>
          <a:prstGeom prst="rect">
            <a:avLst/>
          </a:prstGeom>
        </p:spPr>
      </p:pic>
      <p:sp>
        <p:nvSpPr>
          <p:cNvPr id="2" name="Title 1"/>
          <p:cNvSpPr>
            <a:spLocks noGrp="1"/>
          </p:cNvSpPr>
          <p:nvPr>
            <p:ph type="title"/>
          </p:nvPr>
        </p:nvSpPr>
        <p:spPr/>
        <p:txBody>
          <a:bodyPr/>
          <a:lstStyle/>
          <a:p>
            <a:pPr algn="l"/>
            <a:r>
              <a:rPr lang="en-US" b="1" dirty="0">
                <a:solidFill>
                  <a:schemeClr val="bg1"/>
                </a:solidFill>
                <a:effectLst>
                  <a:glow rad="292100">
                    <a:schemeClr val="tx1"/>
                  </a:glow>
                </a:effectLst>
              </a:rPr>
              <a:t/>
            </a:r>
            <a:br>
              <a:rPr lang="en-US" b="1" dirty="0">
                <a:solidFill>
                  <a:schemeClr val="bg1"/>
                </a:solidFill>
                <a:effectLst>
                  <a:glow rad="292100">
                    <a:schemeClr val="tx1"/>
                  </a:glow>
                </a:effectLst>
              </a:rPr>
            </a:br>
            <a:r>
              <a:rPr lang="en-US" b="1" dirty="0">
                <a:solidFill>
                  <a:schemeClr val="bg1"/>
                </a:solidFill>
                <a:effectLst>
                  <a:glow rad="292100">
                    <a:schemeClr val="tx1"/>
                  </a:glow>
                </a:effectLst>
              </a:rPr>
              <a:t/>
            </a:r>
            <a:br>
              <a:rPr lang="en-US" b="1" dirty="0">
                <a:solidFill>
                  <a:schemeClr val="bg1"/>
                </a:solidFill>
                <a:effectLst>
                  <a:glow rad="292100">
                    <a:schemeClr val="tx1"/>
                  </a:glow>
                </a:effectLst>
              </a:rPr>
            </a:br>
            <a:r>
              <a:rPr lang="en-US" b="1" dirty="0">
                <a:solidFill>
                  <a:schemeClr val="bg1"/>
                </a:solidFill>
                <a:effectLst>
                  <a:glow rad="292100">
                    <a:schemeClr val="tx1"/>
                  </a:glow>
                </a:effectLst>
              </a:rPr>
              <a:t/>
            </a:r>
            <a:br>
              <a:rPr lang="en-US" b="1" dirty="0">
                <a:solidFill>
                  <a:schemeClr val="bg1"/>
                </a:solidFill>
                <a:effectLst>
                  <a:glow rad="292100">
                    <a:schemeClr val="tx1"/>
                  </a:glow>
                </a:effectLst>
              </a:rPr>
            </a:br>
            <a:r>
              <a:rPr lang="en-US" b="1" dirty="0">
                <a:solidFill>
                  <a:schemeClr val="bg1"/>
                </a:solidFill>
                <a:effectLst>
                  <a:glow rad="292100">
                    <a:schemeClr val="tx1"/>
                  </a:glow>
                </a:effectLst>
              </a:rPr>
              <a:t/>
            </a:r>
            <a:br>
              <a:rPr lang="en-US" b="1" dirty="0">
                <a:solidFill>
                  <a:schemeClr val="bg1"/>
                </a:solidFill>
                <a:effectLst>
                  <a:glow rad="292100">
                    <a:schemeClr val="tx1"/>
                  </a:glow>
                </a:effectLst>
              </a:rPr>
            </a:br>
            <a:r>
              <a:rPr lang="en-US" b="1" dirty="0">
                <a:solidFill>
                  <a:schemeClr val="bg1"/>
                </a:solidFill>
                <a:effectLst>
                  <a:glow rad="292100">
                    <a:schemeClr val="tx1"/>
                  </a:glow>
                </a:effectLst>
              </a:rPr>
              <a:t/>
            </a:r>
            <a:br>
              <a:rPr lang="en-US" b="1" dirty="0">
                <a:solidFill>
                  <a:schemeClr val="bg1"/>
                </a:solidFill>
                <a:effectLst>
                  <a:glow rad="292100">
                    <a:schemeClr val="tx1"/>
                  </a:glow>
                </a:effectLst>
              </a:rPr>
            </a:br>
            <a:r>
              <a:rPr lang="en-US" b="1" dirty="0" err="1">
                <a:solidFill>
                  <a:schemeClr val="bg1"/>
                </a:solidFill>
                <a:effectLst>
                  <a:glow rad="292100">
                    <a:schemeClr val="tx1"/>
                  </a:glow>
                </a:effectLst>
              </a:rPr>
              <a:t>Prezzi</a:t>
            </a:r>
            <a:r>
              <a:rPr lang="en-US" b="1" dirty="0">
                <a:solidFill>
                  <a:schemeClr val="bg1"/>
                </a:solidFill>
                <a:effectLst>
                  <a:glow rad="292100">
                    <a:schemeClr val="tx1"/>
                  </a:glow>
                </a:effectLst>
              </a:rPr>
              <a:t> e </a:t>
            </a:r>
            <a:r>
              <a:rPr lang="en-US" b="1" dirty="0" err="1">
                <a:solidFill>
                  <a:schemeClr val="bg1"/>
                </a:solidFill>
                <a:effectLst>
                  <a:glow rad="292100">
                    <a:schemeClr val="tx1"/>
                  </a:glow>
                </a:effectLst>
              </a:rPr>
              <a:t>consumi</a:t>
            </a:r>
            <a:endParaRPr lang="en-US" b="1" dirty="0">
              <a:solidFill>
                <a:schemeClr val="bg1"/>
              </a:solidFill>
              <a:effectLst>
                <a:glow rad="292100">
                  <a:schemeClr val="tx1"/>
                </a:glow>
              </a:effectLst>
            </a:endParaRPr>
          </a:p>
        </p:txBody>
      </p:sp>
    </p:spTree>
    <p:extLst>
      <p:ext uri="{BB962C8B-B14F-4D97-AF65-F5344CB8AC3E}">
        <p14:creationId xmlns:p14="http://schemas.microsoft.com/office/powerpoint/2010/main" val="208545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err="1"/>
              <a:t>Unità</a:t>
            </a:r>
            <a:r>
              <a:rPr lang="en-US" dirty="0"/>
              <a:t> </a:t>
            </a:r>
            <a:r>
              <a:rPr lang="en-US" dirty="0" err="1"/>
              <a:t>richiesta</a:t>
            </a:r>
            <a:endParaRPr lang="en-US" dirty="0"/>
          </a:p>
        </p:txBody>
      </p:sp>
      <p:sp>
        <p:nvSpPr>
          <p:cNvPr id="19" name="Content Placeholder 18"/>
          <p:cNvSpPr>
            <a:spLocks noGrp="1"/>
          </p:cNvSpPr>
          <p:nvPr>
            <p:ph idx="1"/>
          </p:nvPr>
        </p:nvSpPr>
        <p:spPr>
          <a:xfrm>
            <a:off x="360125" y="1439813"/>
            <a:ext cx="10800000" cy="4680000"/>
          </a:xfrm>
        </p:spPr>
        <p:txBody>
          <a:bodyPr>
            <a:normAutofit/>
          </a:bodyPr>
          <a:lstStyle/>
          <a:p>
            <a:r>
              <a:rPr lang="it-IT" sz="2800" dirty="0"/>
              <a:t>Un solo modo di misurare, unità richiesta (RU)</a:t>
            </a:r>
          </a:p>
          <a:p>
            <a:r>
              <a:rPr lang="it-IT" sz="2800" dirty="0"/>
              <a:t>1 RU = </a:t>
            </a:r>
            <a:r>
              <a:rPr lang="it-IT" sz="2800" dirty="0" err="1"/>
              <a:t>get</a:t>
            </a:r>
            <a:r>
              <a:rPr lang="it-IT" sz="2800" dirty="0"/>
              <a:t> 1 elemento di 1k con 10 proprietà univoche</a:t>
            </a:r>
          </a:p>
          <a:p>
            <a:r>
              <a:rPr lang="it-IT" sz="2800" dirty="0"/>
              <a:t>Ogni diversa operazione “spende” e addebita RU</a:t>
            </a:r>
          </a:p>
          <a:p>
            <a:r>
              <a:rPr lang="it-IT" sz="2800" dirty="0"/>
              <a:t>Multipli di 100 RU/sec o 1000 RU/</a:t>
            </a:r>
            <a:r>
              <a:rPr lang="it-IT" sz="2800" dirty="0" err="1"/>
              <a:t>min</a:t>
            </a:r>
            <a:endParaRPr lang="it-IT" sz="2800" dirty="0"/>
          </a:p>
          <a:p>
            <a:r>
              <a:rPr lang="it-IT" sz="2800" dirty="0"/>
              <a:t>Se &gt;2500 RU, necessaria una chiave di partizionamento</a:t>
            </a:r>
          </a:p>
          <a:p>
            <a:r>
              <a:rPr lang="it-IT" sz="2800" dirty="0"/>
              <a:t>Le RU addebitate sono quelle riservate</a:t>
            </a:r>
          </a:p>
          <a:p>
            <a:r>
              <a:rPr lang="it-IT" sz="2800" dirty="0"/>
              <a:t>È possibile cambiare le RU col cambio del carico</a:t>
            </a:r>
          </a:p>
        </p:txBody>
      </p:sp>
    </p:spTree>
    <p:extLst>
      <p:ext uri="{BB962C8B-B14F-4D97-AF65-F5344CB8AC3E}">
        <p14:creationId xmlns:p14="http://schemas.microsoft.com/office/powerpoint/2010/main" val="7063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fade">
                                      <p:cBhvr>
                                        <p:cTn id="27" dur="500"/>
                                        <p:tgtEl>
                                          <p:spTgt spid="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xEl>
                                              <p:pRg st="5" end="5"/>
                                            </p:txEl>
                                          </p:spTgt>
                                        </p:tgtEl>
                                        <p:attrNameLst>
                                          <p:attrName>style.visibility</p:attrName>
                                        </p:attrNameLst>
                                      </p:cBhvr>
                                      <p:to>
                                        <p:strVal val="visible"/>
                                      </p:to>
                                    </p:set>
                                    <p:animEffect transition="in" filter="fade">
                                      <p:cBhvr>
                                        <p:cTn id="32" dur="500"/>
                                        <p:tgtEl>
                                          <p:spTgt spid="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xEl>
                                              <p:pRg st="6" end="6"/>
                                            </p:txEl>
                                          </p:spTgt>
                                        </p:tgtEl>
                                        <p:attrNameLst>
                                          <p:attrName>style.visibility</p:attrName>
                                        </p:attrNameLst>
                                      </p:cBhvr>
                                      <p:to>
                                        <p:strVal val="visible"/>
                                      </p:to>
                                    </p:set>
                                    <p:animEffect transition="in" filter="fade">
                                      <p:cBhvr>
                                        <p:cTn id="37"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err="1"/>
              <a:t>Unità</a:t>
            </a:r>
            <a:r>
              <a:rPr lang="en-US" dirty="0"/>
              <a:t> </a:t>
            </a:r>
            <a:r>
              <a:rPr lang="en-US" dirty="0" err="1"/>
              <a:t>richiesta</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1038" y="1080363"/>
            <a:ext cx="7666507" cy="4725520"/>
          </a:xfrm>
          <a:prstGeom prst="rect">
            <a:avLst/>
          </a:prstGeom>
          <a:ln>
            <a:noFill/>
          </a:ln>
          <a:effectLst>
            <a:outerShdw blurRad="292100" dist="139700" dir="2700000" algn="tl" rotWithShape="0">
              <a:srgbClr val="333333">
                <a:alpha val="65000"/>
              </a:srgbClr>
            </a:outerShdw>
          </a:effectLst>
        </p:spPr>
      </p:pic>
      <p:pic>
        <p:nvPicPr>
          <p:cNvPr id="4" name="Content Placeholder 1"/>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63444"/>
          <a:stretch/>
        </p:blipFill>
        <p:spPr>
          <a:xfrm>
            <a:off x="8872136" y="1220728"/>
            <a:ext cx="2079805" cy="2222395"/>
          </a:xfrm>
          <a:prstGeom prst="rect">
            <a:avLst/>
          </a:prstGeom>
        </p:spPr>
      </p:pic>
      <p:pic>
        <p:nvPicPr>
          <p:cNvPr id="6" name="Content Placeholder 1"/>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7470"/>
          <a:stretch/>
        </p:blipFill>
        <p:spPr>
          <a:xfrm>
            <a:off x="8026772" y="3093088"/>
            <a:ext cx="3493716" cy="2598027"/>
          </a:xfrm>
          <a:prstGeom prst="rect">
            <a:avLst/>
          </a:prstGeom>
        </p:spPr>
      </p:pic>
    </p:spTree>
    <p:extLst>
      <p:ext uri="{BB962C8B-B14F-4D97-AF65-F5344CB8AC3E}">
        <p14:creationId xmlns:p14="http://schemas.microsoft.com/office/powerpoint/2010/main" val="208264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Throughput</a:t>
            </a:r>
          </a:p>
        </p:txBody>
      </p:sp>
      <p:sp>
        <p:nvSpPr>
          <p:cNvPr id="19" name="Content Placeholder 18"/>
          <p:cNvSpPr>
            <a:spLocks noGrp="1"/>
          </p:cNvSpPr>
          <p:nvPr>
            <p:ph idx="1"/>
          </p:nvPr>
        </p:nvSpPr>
        <p:spPr>
          <a:xfrm>
            <a:off x="360125" y="1439813"/>
            <a:ext cx="10800000" cy="1767411"/>
          </a:xfrm>
        </p:spPr>
        <p:txBody>
          <a:bodyPr>
            <a:normAutofit/>
          </a:bodyPr>
          <a:lstStyle/>
          <a:p>
            <a:r>
              <a:rPr lang="it-IT" sz="3200" dirty="0" err="1"/>
              <a:t>Cosmos</a:t>
            </a:r>
            <a:r>
              <a:rPr lang="it-IT" sz="3200" dirty="0"/>
              <a:t> DB </a:t>
            </a:r>
            <a:r>
              <a:rPr lang="it-IT" sz="3200" dirty="0" err="1"/>
              <a:t>ripartiziona</a:t>
            </a:r>
            <a:r>
              <a:rPr lang="it-IT" sz="3200" dirty="0"/>
              <a:t>/</a:t>
            </a:r>
            <a:r>
              <a:rPr lang="it-IT" sz="3200" dirty="0" err="1"/>
              <a:t>ribilancia</a:t>
            </a:r>
            <a:r>
              <a:rPr lang="it-IT" sz="3200" dirty="0"/>
              <a:t> i dati</a:t>
            </a:r>
          </a:p>
          <a:p>
            <a:pPr lvl="1"/>
            <a:r>
              <a:rPr lang="it-IT" sz="2800" dirty="0"/>
              <a:t>Automaticamente, sulla base delle RU di </a:t>
            </a:r>
            <a:r>
              <a:rPr lang="it-IT" sz="2800" dirty="0" err="1"/>
              <a:t>provisioning</a:t>
            </a:r>
            <a:endParaRPr lang="it-IT" sz="2800" dirty="0"/>
          </a:p>
          <a:p>
            <a:pPr lvl="1"/>
            <a:r>
              <a:rPr lang="it-IT" sz="2800" dirty="0"/>
              <a:t>Quando si configurano nuove RU dal portale o via SDK</a:t>
            </a:r>
          </a:p>
        </p:txBody>
      </p:sp>
      <p:sp>
        <p:nvSpPr>
          <p:cNvPr id="3" name="TextBox 2"/>
          <p:cNvSpPr txBox="1"/>
          <p:nvPr/>
        </p:nvSpPr>
        <p:spPr>
          <a:xfrm>
            <a:off x="231112" y="3179927"/>
            <a:ext cx="5529132" cy="2800767"/>
          </a:xfrm>
          <a:prstGeom prst="rect">
            <a:avLst/>
          </a:prstGeom>
          <a:solidFill>
            <a:schemeClr val="bg1">
              <a:lumMod val="95000"/>
            </a:schemeClr>
          </a:solidFill>
          <a:effectLst>
            <a:innerShdw blurRad="114300">
              <a:prstClr val="black"/>
            </a:innerShdw>
          </a:effectLst>
        </p:spPr>
        <p:txBody>
          <a:bodyPr wrap="square" rtlCol="0">
            <a:spAutoFit/>
          </a:bodyPr>
          <a:lstStyle/>
          <a:p>
            <a:r>
              <a:rPr lang="it-IT" sz="1600" dirty="0">
                <a:solidFill>
                  <a:schemeClr val="accent1">
                    <a:lumMod val="75000"/>
                  </a:schemeClr>
                </a:solidFill>
                <a:latin typeface="Lucida Console" charset="0"/>
                <a:ea typeface="Lucida Console" charset="0"/>
                <a:cs typeface="Lucida Console" charset="0"/>
              </a:rPr>
              <a:t>//Throughput </a:t>
            </a:r>
            <a:r>
              <a:rPr lang="it-IT" sz="1600" dirty="0" err="1">
                <a:solidFill>
                  <a:schemeClr val="accent1">
                    <a:lumMod val="75000"/>
                  </a:schemeClr>
                </a:solidFill>
                <a:latin typeface="Lucida Console" charset="0"/>
                <a:ea typeface="Lucida Console" charset="0"/>
                <a:cs typeface="Lucida Console" charset="0"/>
              </a:rPr>
              <a:t>while</a:t>
            </a:r>
            <a:r>
              <a:rPr lang="it-IT" sz="1600" dirty="0">
                <a:solidFill>
                  <a:schemeClr val="accent1">
                    <a:lumMod val="75000"/>
                  </a:schemeClr>
                </a:solidFill>
                <a:latin typeface="Lucida Console" charset="0"/>
                <a:ea typeface="Lucida Console" charset="0"/>
                <a:cs typeface="Lucida Console" charset="0"/>
              </a:rPr>
              <a:t> </a:t>
            </a:r>
            <a:r>
              <a:rPr lang="it-IT" sz="1600" dirty="0" err="1">
                <a:solidFill>
                  <a:schemeClr val="accent1">
                    <a:lumMod val="75000"/>
                  </a:schemeClr>
                </a:solidFill>
                <a:latin typeface="Lucida Console" charset="0"/>
                <a:ea typeface="Lucida Console" charset="0"/>
                <a:cs typeface="Lucida Console" charset="0"/>
              </a:rPr>
              <a:t>provisioning</a:t>
            </a:r>
            <a:endParaRPr lang="it-IT" sz="1600" dirty="0">
              <a:solidFill>
                <a:schemeClr val="accent1">
                  <a:lumMod val="75000"/>
                </a:schemeClr>
              </a:solidFill>
              <a:latin typeface="Lucida Console" charset="0"/>
              <a:ea typeface="Lucida Console" charset="0"/>
              <a:cs typeface="Lucida Console" charset="0"/>
            </a:endParaRPr>
          </a:p>
          <a:p>
            <a:r>
              <a:rPr lang="it-IT" sz="1600" b="1" dirty="0" err="1">
                <a:solidFill>
                  <a:srgbClr val="0070C0"/>
                </a:solidFill>
                <a:latin typeface="Lucida Console" charset="0"/>
                <a:ea typeface="Lucida Console" charset="0"/>
                <a:cs typeface="Lucida Console" charset="0"/>
              </a:rPr>
              <a:t>var</a:t>
            </a:r>
            <a:r>
              <a:rPr lang="it-IT" sz="1600" dirty="0">
                <a:solidFill>
                  <a:srgbClr val="0070C0"/>
                </a:solidFill>
                <a:latin typeface="Lucida Console" charset="0"/>
                <a:ea typeface="Lucida Console" charset="0"/>
                <a:cs typeface="Lucida Console" charset="0"/>
              </a:rPr>
              <a:t> </a:t>
            </a:r>
            <a:r>
              <a:rPr lang="it-IT" sz="1600" dirty="0" err="1">
                <a:latin typeface="Lucida Console" charset="0"/>
                <a:ea typeface="Lucida Console" charset="0"/>
                <a:cs typeface="Lucida Console" charset="0"/>
              </a:rPr>
              <a:t>myCollection</a:t>
            </a:r>
            <a:r>
              <a:rPr lang="it-IT" sz="1600" dirty="0">
                <a:latin typeface="Lucida Console" charset="0"/>
                <a:ea typeface="Lucida Console" charset="0"/>
                <a:cs typeface="Lucida Console" charset="0"/>
              </a:rPr>
              <a:t> = </a:t>
            </a:r>
            <a:r>
              <a:rPr lang="it-IT" sz="1600" b="1" dirty="0">
                <a:solidFill>
                  <a:srgbClr val="0070C0"/>
                </a:solidFill>
                <a:latin typeface="Lucida Console" charset="0"/>
                <a:ea typeface="Lucida Console" charset="0"/>
                <a:cs typeface="Lucida Console" charset="0"/>
              </a:rPr>
              <a:t>new</a:t>
            </a:r>
            <a:r>
              <a:rPr lang="it-IT" sz="1600" dirty="0">
                <a:latin typeface="Lucida Console" charset="0"/>
                <a:ea typeface="Lucida Console" charset="0"/>
                <a:cs typeface="Lucida Console" charset="0"/>
              </a:rPr>
              <a:t> </a:t>
            </a:r>
            <a:r>
              <a:rPr lang="it-IT" sz="1600" dirty="0" err="1">
                <a:solidFill>
                  <a:schemeClr val="accent3">
                    <a:lumMod val="75000"/>
                  </a:schemeClr>
                </a:solidFill>
                <a:latin typeface="Lucida Console" charset="0"/>
                <a:ea typeface="Lucida Console" charset="0"/>
                <a:cs typeface="Lucida Console" charset="0"/>
              </a:rPr>
              <a:t>DocumentCollection</a:t>
            </a:r>
            <a:r>
              <a:rPr lang="it-IT" sz="1600" dirty="0">
                <a:latin typeface="Lucida Console" charset="0"/>
                <a:ea typeface="Lucida Console" charset="0"/>
                <a:cs typeface="Lucida Console" charset="0"/>
              </a:rPr>
              <a:t>(); </a:t>
            </a:r>
          </a:p>
          <a:p>
            <a:r>
              <a:rPr lang="it-IT" sz="1600" dirty="0" err="1">
                <a:latin typeface="Lucida Console" charset="0"/>
                <a:ea typeface="Lucida Console" charset="0"/>
                <a:cs typeface="Lucida Console" charset="0"/>
              </a:rPr>
              <a:t>myCollection.Id</a:t>
            </a:r>
            <a:r>
              <a:rPr lang="it-IT" sz="1600" dirty="0">
                <a:latin typeface="Lucida Console" charset="0"/>
                <a:ea typeface="Lucida Console" charset="0"/>
                <a:cs typeface="Lucida Console" charset="0"/>
              </a:rPr>
              <a:t> = </a:t>
            </a:r>
            <a:r>
              <a:rPr lang="it-IT" sz="1600" dirty="0">
                <a:solidFill>
                  <a:schemeClr val="accent6"/>
                </a:solidFill>
                <a:latin typeface="Lucida Console" charset="0"/>
                <a:ea typeface="Lucida Console" charset="0"/>
                <a:cs typeface="Lucida Console" charset="0"/>
              </a:rPr>
              <a:t>"</a:t>
            </a:r>
            <a:r>
              <a:rPr lang="it-IT" sz="1600" dirty="0" err="1">
                <a:solidFill>
                  <a:schemeClr val="accent6"/>
                </a:solidFill>
                <a:latin typeface="Lucida Console" charset="0"/>
                <a:ea typeface="Lucida Console" charset="0"/>
                <a:cs typeface="Lucida Console" charset="0"/>
              </a:rPr>
              <a:t>coll</a:t>
            </a:r>
            <a:r>
              <a:rPr lang="it-IT" sz="1600" dirty="0">
                <a:solidFill>
                  <a:schemeClr val="accent6"/>
                </a:solidFill>
                <a:latin typeface="Lucida Console" charset="0"/>
                <a:ea typeface="Lucida Console" charset="0"/>
                <a:cs typeface="Lucida Console" charset="0"/>
              </a:rPr>
              <a:t>"</a:t>
            </a:r>
            <a:r>
              <a:rPr lang="it-IT" sz="1600" dirty="0">
                <a:latin typeface="Lucida Console" charset="0"/>
                <a:ea typeface="Lucida Console" charset="0"/>
                <a:cs typeface="Lucida Console" charset="0"/>
              </a:rPr>
              <a:t>; </a:t>
            </a:r>
          </a:p>
          <a:p>
            <a:r>
              <a:rPr lang="it-IT" sz="1600" dirty="0">
                <a:solidFill>
                  <a:schemeClr val="accent1">
                    <a:lumMod val="75000"/>
                  </a:schemeClr>
                </a:solidFill>
                <a:latin typeface="Lucida Console" charset="0"/>
                <a:ea typeface="Lucida Console" charset="0"/>
                <a:cs typeface="Lucida Console" charset="0"/>
              </a:rPr>
              <a:t>//Set the </a:t>
            </a:r>
            <a:r>
              <a:rPr lang="it-IT" sz="1600" dirty="0" err="1">
                <a:solidFill>
                  <a:schemeClr val="accent1">
                    <a:lumMod val="75000"/>
                  </a:schemeClr>
                </a:solidFill>
                <a:latin typeface="Lucida Console" charset="0"/>
                <a:ea typeface="Lucida Console" charset="0"/>
                <a:cs typeface="Lucida Console" charset="0"/>
              </a:rPr>
              <a:t>artition</a:t>
            </a:r>
            <a:r>
              <a:rPr lang="it-IT" sz="1600" dirty="0">
                <a:solidFill>
                  <a:schemeClr val="accent1">
                    <a:lumMod val="75000"/>
                  </a:schemeClr>
                </a:solidFill>
                <a:latin typeface="Lucida Console" charset="0"/>
                <a:ea typeface="Lucida Console" charset="0"/>
                <a:cs typeface="Lucida Console" charset="0"/>
              </a:rPr>
              <a:t> </a:t>
            </a:r>
            <a:r>
              <a:rPr lang="it-IT" sz="1600" dirty="0" err="1">
                <a:solidFill>
                  <a:schemeClr val="accent1">
                    <a:lumMod val="75000"/>
                  </a:schemeClr>
                </a:solidFill>
                <a:latin typeface="Lucida Console" charset="0"/>
                <a:ea typeface="Lucida Console" charset="0"/>
                <a:cs typeface="Lucida Console" charset="0"/>
              </a:rPr>
              <a:t>key</a:t>
            </a:r>
            <a:endParaRPr lang="it-IT" sz="1600" dirty="0">
              <a:latin typeface="Lucida Console" charset="0"/>
              <a:ea typeface="Lucida Console" charset="0"/>
              <a:cs typeface="Lucida Console" charset="0"/>
            </a:endParaRPr>
          </a:p>
          <a:p>
            <a:r>
              <a:rPr lang="it-IT" sz="1600" dirty="0" err="1">
                <a:latin typeface="Lucida Console" charset="0"/>
                <a:ea typeface="Lucida Console" charset="0"/>
                <a:cs typeface="Lucida Console" charset="0"/>
              </a:rPr>
              <a:t>myCollection.PartitionKey.Paths.Add</a:t>
            </a:r>
            <a:r>
              <a:rPr lang="it-IT" sz="1600" dirty="0">
                <a:latin typeface="Lucida Console" charset="0"/>
                <a:ea typeface="Lucida Console" charset="0"/>
                <a:cs typeface="Lucida Console" charset="0"/>
              </a:rPr>
              <a:t>(</a:t>
            </a:r>
            <a:r>
              <a:rPr lang="it-IT" sz="1600" dirty="0">
                <a:solidFill>
                  <a:schemeClr val="accent6"/>
                </a:solidFill>
                <a:latin typeface="Lucida Console" charset="0"/>
                <a:ea typeface="Lucida Console" charset="0"/>
                <a:cs typeface="Lucida Console" charset="0"/>
              </a:rPr>
              <a:t>"/id"</a:t>
            </a:r>
            <a:r>
              <a:rPr lang="it-IT" sz="1600" dirty="0">
                <a:latin typeface="Lucida Console" charset="0"/>
                <a:ea typeface="Lucida Console" charset="0"/>
                <a:cs typeface="Lucida Console" charset="0"/>
              </a:rPr>
              <a:t>); </a:t>
            </a:r>
          </a:p>
          <a:p>
            <a:r>
              <a:rPr lang="it-IT" sz="1600" b="1" dirty="0" err="1">
                <a:solidFill>
                  <a:srgbClr val="0070C0"/>
                </a:solidFill>
                <a:latin typeface="Lucida Console" charset="0"/>
                <a:ea typeface="Lucida Console" charset="0"/>
                <a:cs typeface="Lucida Console" charset="0"/>
              </a:rPr>
              <a:t>await</a:t>
            </a:r>
            <a:r>
              <a:rPr lang="it-IT" sz="1600" dirty="0">
                <a:solidFill>
                  <a:srgbClr val="0070C0"/>
                </a:solidFill>
                <a:latin typeface="Lucida Console" charset="0"/>
                <a:ea typeface="Lucida Console" charset="0"/>
                <a:cs typeface="Lucida Console" charset="0"/>
              </a:rPr>
              <a:t> </a:t>
            </a:r>
            <a:r>
              <a:rPr lang="it-IT" sz="1600" dirty="0" err="1">
                <a:latin typeface="Lucida Console" charset="0"/>
                <a:ea typeface="Lucida Console" charset="0"/>
                <a:cs typeface="Lucida Console" charset="0"/>
              </a:rPr>
              <a:t>client.CreateDocumentCollectionAsync</a:t>
            </a:r>
            <a:r>
              <a:rPr lang="it-IT" sz="1600" dirty="0">
                <a:latin typeface="Lucida Console" charset="0"/>
                <a:ea typeface="Lucida Console" charset="0"/>
                <a:cs typeface="Lucida Console" charset="0"/>
              </a:rPr>
              <a:t>(</a:t>
            </a:r>
          </a:p>
          <a:p>
            <a:r>
              <a:rPr lang="it-IT" sz="1600" dirty="0">
                <a:solidFill>
                  <a:schemeClr val="accent3">
                    <a:lumMod val="75000"/>
                  </a:schemeClr>
                </a:solidFill>
                <a:latin typeface="Lucida Console" charset="0"/>
                <a:ea typeface="Lucida Console" charset="0"/>
                <a:cs typeface="Lucida Console" charset="0"/>
              </a:rPr>
              <a:t>	</a:t>
            </a:r>
            <a:r>
              <a:rPr lang="it-IT" sz="1600" dirty="0" err="1">
                <a:solidFill>
                  <a:schemeClr val="accent3">
                    <a:lumMod val="75000"/>
                  </a:schemeClr>
                </a:solidFill>
                <a:latin typeface="Lucida Console" charset="0"/>
                <a:ea typeface="Lucida Console" charset="0"/>
                <a:cs typeface="Lucida Console" charset="0"/>
              </a:rPr>
              <a:t>UriFactory</a:t>
            </a:r>
            <a:r>
              <a:rPr lang="it-IT" sz="1600" dirty="0" err="1">
                <a:latin typeface="Lucida Console" charset="0"/>
                <a:ea typeface="Lucida Console" charset="0"/>
                <a:cs typeface="Lucida Console" charset="0"/>
              </a:rPr>
              <a:t>.CreateDatabaseUri</a:t>
            </a:r>
            <a:r>
              <a:rPr lang="it-IT" sz="1600" dirty="0">
                <a:latin typeface="Lucida Console" charset="0"/>
                <a:ea typeface="Lucida Console" charset="0"/>
                <a:cs typeface="Lucida Console" charset="0"/>
              </a:rPr>
              <a:t>(</a:t>
            </a:r>
            <a:r>
              <a:rPr lang="it-IT" sz="1600" dirty="0">
                <a:solidFill>
                  <a:schemeClr val="accent6"/>
                </a:solidFill>
                <a:latin typeface="Lucida Console" charset="0"/>
                <a:ea typeface="Lucida Console" charset="0"/>
                <a:cs typeface="Lucida Console" charset="0"/>
              </a:rPr>
              <a:t>"</a:t>
            </a:r>
            <a:r>
              <a:rPr lang="it-IT" sz="1600" dirty="0" err="1">
                <a:solidFill>
                  <a:schemeClr val="accent6"/>
                </a:solidFill>
                <a:latin typeface="Lucida Console" charset="0"/>
                <a:ea typeface="Lucida Console" charset="0"/>
                <a:cs typeface="Lucida Console" charset="0"/>
              </a:rPr>
              <a:t>db</a:t>
            </a:r>
            <a:r>
              <a:rPr lang="it-IT" sz="1600" dirty="0">
                <a:solidFill>
                  <a:schemeClr val="accent6"/>
                </a:solidFill>
                <a:latin typeface="Lucida Console" charset="0"/>
                <a:ea typeface="Lucida Console" charset="0"/>
                <a:cs typeface="Lucida Console" charset="0"/>
              </a:rPr>
              <a:t>"</a:t>
            </a:r>
            <a:r>
              <a:rPr lang="it-IT" sz="1600" dirty="0">
                <a:latin typeface="Lucida Console" charset="0"/>
                <a:ea typeface="Lucida Console" charset="0"/>
                <a:cs typeface="Lucida Console" charset="0"/>
              </a:rPr>
              <a:t>),</a:t>
            </a:r>
          </a:p>
          <a:p>
            <a:r>
              <a:rPr lang="it-IT" sz="1600" dirty="0">
                <a:latin typeface="Lucida Console" charset="0"/>
                <a:ea typeface="Lucida Console" charset="0"/>
                <a:cs typeface="Lucida Console" charset="0"/>
              </a:rPr>
              <a:t>	</a:t>
            </a:r>
            <a:r>
              <a:rPr lang="it-IT" sz="1600" dirty="0" err="1">
                <a:latin typeface="Lucida Console" charset="0"/>
                <a:ea typeface="Lucida Console" charset="0"/>
                <a:cs typeface="Lucida Console" charset="0"/>
              </a:rPr>
              <a:t>myCollection</a:t>
            </a:r>
            <a:r>
              <a:rPr lang="it-IT" sz="1600" dirty="0">
                <a:latin typeface="Lucida Console" charset="0"/>
                <a:ea typeface="Lucida Console" charset="0"/>
                <a:cs typeface="Lucida Console" charset="0"/>
              </a:rPr>
              <a:t>, </a:t>
            </a:r>
          </a:p>
          <a:p>
            <a:r>
              <a:rPr lang="it-IT" sz="1600" b="1" dirty="0">
                <a:solidFill>
                  <a:srgbClr val="0070C0"/>
                </a:solidFill>
                <a:latin typeface="Lucida Console" charset="0"/>
                <a:ea typeface="Lucida Console" charset="0"/>
                <a:cs typeface="Lucida Console" charset="0"/>
              </a:rPr>
              <a:t>	new</a:t>
            </a:r>
            <a:r>
              <a:rPr lang="it-IT" sz="1600" dirty="0">
                <a:solidFill>
                  <a:srgbClr val="0070C0"/>
                </a:solidFill>
                <a:latin typeface="Lucida Console" charset="0"/>
                <a:ea typeface="Lucida Console" charset="0"/>
                <a:cs typeface="Lucida Console" charset="0"/>
              </a:rPr>
              <a:t> </a:t>
            </a:r>
            <a:r>
              <a:rPr lang="it-IT" sz="1600" dirty="0" err="1">
                <a:solidFill>
                  <a:schemeClr val="accent3">
                    <a:lumMod val="75000"/>
                  </a:schemeClr>
                </a:solidFill>
                <a:latin typeface="Lucida Console" charset="0"/>
                <a:ea typeface="Lucida Console" charset="0"/>
                <a:cs typeface="Lucida Console" charset="0"/>
              </a:rPr>
              <a:t>RequestOptions</a:t>
            </a:r>
            <a:r>
              <a:rPr lang="it-IT" sz="1600" dirty="0">
                <a:solidFill>
                  <a:schemeClr val="accent3">
                    <a:lumMod val="75000"/>
                  </a:schemeClr>
                </a:solidFill>
                <a:latin typeface="Lucida Console" charset="0"/>
                <a:ea typeface="Lucida Console" charset="0"/>
                <a:cs typeface="Lucida Console" charset="0"/>
              </a:rPr>
              <a:t> </a:t>
            </a:r>
          </a:p>
          <a:p>
            <a:r>
              <a:rPr lang="it-IT" sz="1600" dirty="0">
                <a:solidFill>
                  <a:schemeClr val="accent3">
                    <a:lumMod val="75000"/>
                  </a:schemeClr>
                </a:solidFill>
                <a:latin typeface="Lucida Console" charset="0"/>
                <a:ea typeface="Lucida Console" charset="0"/>
                <a:cs typeface="Lucida Console" charset="0"/>
              </a:rPr>
              <a:t>		</a:t>
            </a:r>
            <a:r>
              <a:rPr lang="it-IT" sz="1600" dirty="0">
                <a:latin typeface="Lucida Console" charset="0"/>
                <a:ea typeface="Lucida Console" charset="0"/>
                <a:cs typeface="Lucida Console" charset="0"/>
              </a:rPr>
              <a:t>{ </a:t>
            </a:r>
            <a:r>
              <a:rPr lang="it-IT" sz="1600" dirty="0" err="1">
                <a:latin typeface="Lucida Console" charset="0"/>
                <a:ea typeface="Lucida Console" charset="0"/>
                <a:cs typeface="Lucida Console" charset="0"/>
              </a:rPr>
              <a:t>OfferThroughput</a:t>
            </a:r>
            <a:r>
              <a:rPr lang="it-IT" sz="1600" dirty="0">
                <a:latin typeface="Lucida Console" charset="0"/>
                <a:ea typeface="Lucida Console" charset="0"/>
                <a:cs typeface="Lucida Console" charset="0"/>
              </a:rPr>
              <a:t> = 3000 });</a:t>
            </a:r>
          </a:p>
        </p:txBody>
      </p:sp>
      <p:sp>
        <p:nvSpPr>
          <p:cNvPr id="6" name="TextBox 5"/>
          <p:cNvSpPr txBox="1"/>
          <p:nvPr/>
        </p:nvSpPr>
        <p:spPr>
          <a:xfrm>
            <a:off x="5786651" y="3179926"/>
            <a:ext cx="5374387" cy="2800767"/>
          </a:xfrm>
          <a:prstGeom prst="rect">
            <a:avLst/>
          </a:prstGeom>
          <a:solidFill>
            <a:schemeClr val="bg1">
              <a:lumMod val="95000"/>
            </a:schemeClr>
          </a:solidFill>
          <a:effectLst>
            <a:innerShdw blurRad="114300">
              <a:prstClr val="black"/>
            </a:innerShdw>
          </a:effectLst>
        </p:spPr>
        <p:txBody>
          <a:bodyPr wrap="square" rtlCol="0">
            <a:spAutoFit/>
          </a:bodyPr>
          <a:lstStyle/>
          <a:p>
            <a:r>
              <a:rPr lang="en-US" sz="1600" dirty="0">
                <a:solidFill>
                  <a:schemeClr val="accent1">
                    <a:lumMod val="75000"/>
                  </a:schemeClr>
                </a:solidFill>
                <a:latin typeface="Lucida Console" charset="0"/>
                <a:ea typeface="Lucida Console" charset="0"/>
                <a:cs typeface="Lucida Console" charset="0"/>
              </a:rPr>
              <a:t>//Fetch the resource to be updated </a:t>
            </a:r>
          </a:p>
          <a:p>
            <a:r>
              <a:rPr lang="en-US" sz="1600" b="1" dirty="0" err="1">
                <a:solidFill>
                  <a:srgbClr val="0070C0"/>
                </a:solidFill>
                <a:latin typeface="Lucida Console" charset="0"/>
                <a:ea typeface="Lucida Console" charset="0"/>
                <a:cs typeface="Lucida Console" charset="0"/>
              </a:rPr>
              <a:t>var</a:t>
            </a:r>
            <a:r>
              <a:rPr lang="en-US" sz="1600" dirty="0">
                <a:latin typeface="Lucida Console" charset="0"/>
                <a:ea typeface="Lucida Console" charset="0"/>
                <a:cs typeface="Lucida Console" charset="0"/>
              </a:rPr>
              <a:t> offer = </a:t>
            </a:r>
            <a:r>
              <a:rPr lang="en-US" sz="1600" dirty="0" err="1">
                <a:latin typeface="Lucida Console" charset="0"/>
                <a:ea typeface="Lucida Console" charset="0"/>
                <a:cs typeface="Lucida Console" charset="0"/>
              </a:rPr>
              <a:t>client.CreateOfferQuery</a:t>
            </a:r>
            <a:r>
              <a:rPr lang="en-US" sz="1600" dirty="0">
                <a:latin typeface="Lucida Console" charset="0"/>
                <a:ea typeface="Lucida Console" charset="0"/>
                <a:cs typeface="Lucida Console" charset="0"/>
              </a:rPr>
              <a:t>()</a:t>
            </a:r>
          </a:p>
          <a:p>
            <a:r>
              <a:rPr lang="en-US" sz="1600" dirty="0">
                <a:latin typeface="Lucida Console" charset="0"/>
                <a:ea typeface="Lucida Console" charset="0"/>
                <a:cs typeface="Lucida Console" charset="0"/>
              </a:rPr>
              <a:t>.Where(r =&gt; </a:t>
            </a:r>
            <a:r>
              <a:rPr lang="en-US" sz="1600" dirty="0" err="1">
                <a:latin typeface="Lucida Console" charset="0"/>
                <a:ea typeface="Lucida Console" charset="0"/>
                <a:cs typeface="Lucida Console" charset="0"/>
              </a:rPr>
              <a:t>r.ResourceLink</a:t>
            </a:r>
            <a:r>
              <a:rPr lang="en-US" sz="1600" dirty="0">
                <a:latin typeface="Lucida Console" charset="0"/>
                <a:ea typeface="Lucida Console" charset="0"/>
                <a:cs typeface="Lucida Console" charset="0"/>
              </a:rPr>
              <a:t> == </a:t>
            </a:r>
            <a:r>
              <a:rPr lang="en-US" sz="1600" dirty="0" err="1">
                <a:latin typeface="Lucida Console" charset="0"/>
                <a:ea typeface="Lucida Console" charset="0"/>
                <a:cs typeface="Lucida Console" charset="0"/>
              </a:rPr>
              <a:t>coll.SelfLink</a:t>
            </a:r>
            <a:r>
              <a:rPr lang="en-US" sz="1600" dirty="0">
                <a:latin typeface="Lucida Console" charset="0"/>
                <a:ea typeface="Lucida Console" charset="0"/>
                <a:cs typeface="Lucida Console" charset="0"/>
              </a:rPr>
              <a:t>)</a:t>
            </a:r>
          </a:p>
          <a:p>
            <a:r>
              <a:rPr lang="en-US" sz="1600" dirty="0">
                <a:latin typeface="Lucida Console" charset="0"/>
                <a:ea typeface="Lucida Console" charset="0"/>
                <a:cs typeface="Lucida Console" charset="0"/>
              </a:rPr>
              <a:t>.</a:t>
            </a:r>
            <a:r>
              <a:rPr lang="en-US" sz="1600" dirty="0" err="1">
                <a:latin typeface="Lucida Console" charset="0"/>
                <a:ea typeface="Lucida Console" charset="0"/>
                <a:cs typeface="Lucida Console" charset="0"/>
              </a:rPr>
              <a:t>AsEnumerable</a:t>
            </a:r>
            <a:r>
              <a:rPr lang="en-US" sz="1600" dirty="0">
                <a:latin typeface="Lucida Console" charset="0"/>
                <a:ea typeface="Lucida Console" charset="0"/>
                <a:cs typeface="Lucida Console" charset="0"/>
              </a:rPr>
              <a:t>().</a:t>
            </a:r>
            <a:r>
              <a:rPr lang="en-US" sz="1600" dirty="0" err="1">
                <a:latin typeface="Lucida Console" charset="0"/>
                <a:ea typeface="Lucida Console" charset="0"/>
                <a:cs typeface="Lucida Console" charset="0"/>
              </a:rPr>
              <a:t>SingleOrDefault</a:t>
            </a:r>
            <a:r>
              <a:rPr lang="en-US" sz="1600" dirty="0">
                <a:latin typeface="Lucida Console" charset="0"/>
                <a:ea typeface="Lucida Console" charset="0"/>
                <a:cs typeface="Lucida Console" charset="0"/>
              </a:rPr>
              <a:t>(); </a:t>
            </a:r>
          </a:p>
          <a:p>
            <a:endParaRPr lang="en-US" sz="1600" dirty="0">
              <a:latin typeface="Lucida Console" charset="0"/>
              <a:ea typeface="Lucida Console" charset="0"/>
              <a:cs typeface="Lucida Console" charset="0"/>
            </a:endParaRPr>
          </a:p>
          <a:p>
            <a:r>
              <a:rPr lang="en-US" sz="1600" dirty="0">
                <a:solidFill>
                  <a:schemeClr val="accent1">
                    <a:lumMod val="75000"/>
                  </a:schemeClr>
                </a:solidFill>
                <a:latin typeface="Lucida Console" charset="0"/>
                <a:ea typeface="Lucida Console" charset="0"/>
                <a:cs typeface="Lucida Console" charset="0"/>
              </a:rPr>
              <a:t>//Set the throughput to 5000 </a:t>
            </a:r>
            <a:r>
              <a:rPr lang="en-US" sz="1600" dirty="0" err="1">
                <a:solidFill>
                  <a:schemeClr val="accent1">
                    <a:lumMod val="75000"/>
                  </a:schemeClr>
                </a:solidFill>
                <a:latin typeface="Lucida Console" charset="0"/>
                <a:ea typeface="Lucida Console" charset="0"/>
                <a:cs typeface="Lucida Console" charset="0"/>
              </a:rPr>
              <a:t>ru</a:t>
            </a:r>
            <a:r>
              <a:rPr lang="en-US" sz="1600" dirty="0">
                <a:solidFill>
                  <a:schemeClr val="accent1">
                    <a:lumMod val="75000"/>
                  </a:schemeClr>
                </a:solidFill>
                <a:latin typeface="Lucida Console" charset="0"/>
                <a:ea typeface="Lucida Console" charset="0"/>
                <a:cs typeface="Lucida Console" charset="0"/>
              </a:rPr>
              <a:t>/s</a:t>
            </a:r>
          </a:p>
          <a:p>
            <a:r>
              <a:rPr lang="en-US" sz="1600" dirty="0">
                <a:latin typeface="Lucida Console" charset="0"/>
                <a:ea typeface="Lucida Console" charset="0"/>
                <a:cs typeface="Lucida Console" charset="0"/>
              </a:rPr>
              <a:t>offer = </a:t>
            </a:r>
            <a:r>
              <a:rPr lang="en-US" sz="1600" b="1" dirty="0">
                <a:solidFill>
                  <a:srgbClr val="0070C0"/>
                </a:solidFill>
                <a:latin typeface="Lucida Console" charset="0"/>
                <a:ea typeface="Lucida Console" charset="0"/>
                <a:cs typeface="Lucida Console" charset="0"/>
              </a:rPr>
              <a:t>new</a:t>
            </a:r>
            <a:r>
              <a:rPr lang="en-US" sz="1600" dirty="0">
                <a:latin typeface="Lucida Console" charset="0"/>
                <a:ea typeface="Lucida Console" charset="0"/>
                <a:cs typeface="Lucida Console" charset="0"/>
              </a:rPr>
              <a:t> </a:t>
            </a:r>
            <a:r>
              <a:rPr lang="en-US" sz="1600" dirty="0">
                <a:solidFill>
                  <a:schemeClr val="accent3">
                    <a:lumMod val="75000"/>
                  </a:schemeClr>
                </a:solidFill>
                <a:latin typeface="Lucida Console" charset="0"/>
                <a:ea typeface="Lucida Console" charset="0"/>
                <a:cs typeface="Lucida Console" charset="0"/>
              </a:rPr>
              <a:t>OfferV2</a:t>
            </a:r>
            <a:r>
              <a:rPr lang="en-US" sz="1600" dirty="0">
                <a:latin typeface="Lucida Console" charset="0"/>
                <a:ea typeface="Lucida Console" charset="0"/>
                <a:cs typeface="Lucida Console" charset="0"/>
              </a:rPr>
              <a:t>(offer, 5000); </a:t>
            </a:r>
          </a:p>
          <a:p>
            <a:endParaRPr lang="en-US" sz="1600" dirty="0">
              <a:latin typeface="Lucida Console" charset="0"/>
              <a:ea typeface="Lucida Console" charset="0"/>
              <a:cs typeface="Lucida Console" charset="0"/>
            </a:endParaRPr>
          </a:p>
          <a:p>
            <a:r>
              <a:rPr lang="en-US" sz="1600" dirty="0">
                <a:solidFill>
                  <a:schemeClr val="accent1">
                    <a:lumMod val="75000"/>
                  </a:schemeClr>
                </a:solidFill>
                <a:latin typeface="Lucida Console" charset="0"/>
                <a:ea typeface="Lucida Console" charset="0"/>
                <a:cs typeface="Lucida Console" charset="0"/>
              </a:rPr>
              <a:t>//Persist the changes</a:t>
            </a:r>
          </a:p>
          <a:p>
            <a:r>
              <a:rPr lang="en-US" sz="1600" b="1" dirty="0">
                <a:solidFill>
                  <a:srgbClr val="0070C0"/>
                </a:solidFill>
                <a:latin typeface="Lucida Console" charset="0"/>
                <a:ea typeface="Lucida Console" charset="0"/>
                <a:cs typeface="Lucida Console" charset="0"/>
              </a:rPr>
              <a:t>await</a:t>
            </a:r>
            <a:r>
              <a:rPr lang="en-US" sz="1600" dirty="0">
                <a:latin typeface="Lucida Console" charset="0"/>
                <a:ea typeface="Lucida Console" charset="0"/>
                <a:cs typeface="Lucida Console" charset="0"/>
              </a:rPr>
              <a:t> </a:t>
            </a:r>
            <a:r>
              <a:rPr lang="en-US" sz="1600" dirty="0" err="1">
                <a:latin typeface="Lucida Console" charset="0"/>
                <a:ea typeface="Lucida Console" charset="0"/>
                <a:cs typeface="Lucida Console" charset="0"/>
              </a:rPr>
              <a:t>client.ReplaceOfferAsync</a:t>
            </a:r>
            <a:r>
              <a:rPr lang="en-US" sz="1600" dirty="0">
                <a:latin typeface="Lucida Console" charset="0"/>
                <a:ea typeface="Lucida Console" charset="0"/>
                <a:cs typeface="Lucida Console" charset="0"/>
              </a:rPr>
              <a:t>(offer);</a:t>
            </a:r>
          </a:p>
        </p:txBody>
      </p:sp>
    </p:spTree>
    <p:extLst>
      <p:ext uri="{BB962C8B-B14F-4D97-AF65-F5344CB8AC3E}">
        <p14:creationId xmlns:p14="http://schemas.microsoft.com/office/powerpoint/2010/main" val="172649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fade">
                                      <p:cBhvr>
                                        <p:cTn id="10" dur="500"/>
                                        <p:tgtEl>
                                          <p:spTgt spid="1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Effect transition="in" filter="fade">
                                      <p:cBhvr>
                                        <p:cTn id="13" dur="500"/>
                                        <p:tgtEl>
                                          <p:spTgt spid="1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Throughput</a:t>
            </a:r>
          </a:p>
        </p:txBody>
      </p:sp>
      <p:sp>
        <p:nvSpPr>
          <p:cNvPr id="19" name="Content Placeholder 18"/>
          <p:cNvSpPr>
            <a:spLocks noGrp="1"/>
          </p:cNvSpPr>
          <p:nvPr>
            <p:ph idx="1"/>
          </p:nvPr>
        </p:nvSpPr>
        <p:spPr>
          <a:xfrm>
            <a:off x="360125" y="1439813"/>
            <a:ext cx="10800000" cy="4469668"/>
          </a:xfrm>
        </p:spPr>
        <p:txBody>
          <a:bodyPr>
            <a:normAutofit/>
          </a:bodyPr>
          <a:lstStyle/>
          <a:p>
            <a:r>
              <a:rPr lang="it-IT" sz="3200" dirty="0"/>
              <a:t>Al fine di ottimizzare i costi, valutare:</a:t>
            </a:r>
          </a:p>
          <a:p>
            <a:pPr lvl="1"/>
            <a:r>
              <a:rPr lang="it-IT" sz="2800" dirty="0"/>
              <a:t>Le dimensioni dell'elemento</a:t>
            </a:r>
          </a:p>
          <a:p>
            <a:pPr lvl="1"/>
            <a:r>
              <a:rPr lang="it-IT" sz="2800" dirty="0"/>
              <a:t>Il numero di proprietà dell'elemento</a:t>
            </a:r>
          </a:p>
          <a:p>
            <a:pPr lvl="1"/>
            <a:r>
              <a:rPr lang="it-IT" sz="2800" dirty="0"/>
              <a:t>La coerenza dei dati</a:t>
            </a:r>
          </a:p>
          <a:p>
            <a:pPr lvl="1"/>
            <a:r>
              <a:rPr lang="it-IT" sz="2800" dirty="0"/>
              <a:t>Le proprietà indicizzate</a:t>
            </a:r>
          </a:p>
          <a:p>
            <a:pPr lvl="1"/>
            <a:r>
              <a:rPr lang="it-IT" sz="2800" dirty="0"/>
              <a:t>La indicizzazione dei documenti</a:t>
            </a:r>
          </a:p>
          <a:p>
            <a:pPr lvl="1"/>
            <a:r>
              <a:rPr lang="it-IT" sz="2800" dirty="0"/>
              <a:t>I modelli di query e relativa complessità</a:t>
            </a:r>
          </a:p>
          <a:p>
            <a:pPr lvl="1"/>
            <a:r>
              <a:rPr lang="it-IT" sz="2800" dirty="0"/>
              <a:t>L’utilizzo di script (stored procedure e trigger)</a:t>
            </a:r>
          </a:p>
        </p:txBody>
      </p:sp>
    </p:spTree>
    <p:extLst>
      <p:ext uri="{BB962C8B-B14F-4D97-AF65-F5344CB8AC3E}">
        <p14:creationId xmlns:p14="http://schemas.microsoft.com/office/powerpoint/2010/main" val="68367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animEffect transition="in" filter="fade">
                                      <p:cBhvr>
                                        <p:cTn id="15" dur="500"/>
                                        <p:tgtEl>
                                          <p:spTgt spid="1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xEl>
                                              <p:pRg st="3" end="3"/>
                                            </p:txEl>
                                          </p:spTgt>
                                        </p:tgtEl>
                                        <p:attrNameLst>
                                          <p:attrName>style.visibility</p:attrName>
                                        </p:attrNameLst>
                                      </p:cBhvr>
                                      <p:to>
                                        <p:strVal val="visible"/>
                                      </p:to>
                                    </p:set>
                                    <p:animEffect transition="in" filter="fade">
                                      <p:cBhvr>
                                        <p:cTn id="18" dur="500"/>
                                        <p:tgtEl>
                                          <p:spTgt spid="19">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xEl>
                                              <p:pRg st="4" end="4"/>
                                            </p:txEl>
                                          </p:spTgt>
                                        </p:tgtEl>
                                        <p:attrNameLst>
                                          <p:attrName>style.visibility</p:attrName>
                                        </p:attrNameLst>
                                      </p:cBhvr>
                                      <p:to>
                                        <p:strVal val="visible"/>
                                      </p:to>
                                    </p:set>
                                    <p:animEffect transition="in" filter="fade">
                                      <p:cBhvr>
                                        <p:cTn id="21" dur="500"/>
                                        <p:tgtEl>
                                          <p:spTgt spid="19">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xEl>
                                              <p:pRg st="5" end="5"/>
                                            </p:txEl>
                                          </p:spTgt>
                                        </p:tgtEl>
                                        <p:attrNameLst>
                                          <p:attrName>style.visibility</p:attrName>
                                        </p:attrNameLst>
                                      </p:cBhvr>
                                      <p:to>
                                        <p:strVal val="visible"/>
                                      </p:to>
                                    </p:set>
                                    <p:animEffect transition="in" filter="fade">
                                      <p:cBhvr>
                                        <p:cTn id="24" dur="500"/>
                                        <p:tgtEl>
                                          <p:spTgt spid="19">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xEl>
                                              <p:pRg st="6" end="6"/>
                                            </p:txEl>
                                          </p:spTgt>
                                        </p:tgtEl>
                                        <p:attrNameLst>
                                          <p:attrName>style.visibility</p:attrName>
                                        </p:attrNameLst>
                                      </p:cBhvr>
                                      <p:to>
                                        <p:strVal val="visible"/>
                                      </p:to>
                                    </p:set>
                                    <p:animEffect transition="in" filter="fade">
                                      <p:cBhvr>
                                        <p:cTn id="27" dur="500"/>
                                        <p:tgtEl>
                                          <p:spTgt spid="19">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xEl>
                                              <p:pRg st="7" end="7"/>
                                            </p:txEl>
                                          </p:spTgt>
                                        </p:tgtEl>
                                        <p:attrNameLst>
                                          <p:attrName>style.visibility</p:attrName>
                                        </p:attrNameLst>
                                      </p:cBhvr>
                                      <p:to>
                                        <p:strVal val="visible"/>
                                      </p:to>
                                    </p:set>
                                    <p:animEffect transition="in" filter="fade">
                                      <p:cBhvr>
                                        <p:cTn id="30" dur="500"/>
                                        <p:tgtEl>
                                          <p:spTgt spid="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Throughput</a:t>
            </a:r>
          </a:p>
        </p:txBody>
      </p:sp>
      <p:sp>
        <p:nvSpPr>
          <p:cNvPr id="19" name="Content Placeholder 18"/>
          <p:cNvSpPr>
            <a:spLocks noGrp="1"/>
          </p:cNvSpPr>
          <p:nvPr>
            <p:ph idx="1"/>
          </p:nvPr>
        </p:nvSpPr>
        <p:spPr>
          <a:xfrm>
            <a:off x="360125" y="1439813"/>
            <a:ext cx="10800000" cy="4680000"/>
          </a:xfrm>
        </p:spPr>
        <p:txBody>
          <a:bodyPr>
            <a:normAutofit/>
          </a:bodyPr>
          <a:lstStyle/>
          <a:p>
            <a:r>
              <a:rPr lang="it-IT" dirty="0"/>
              <a:t>Abbiamo un calcolatore:</a:t>
            </a:r>
          </a:p>
          <a:p>
            <a:endParaRPr lang="it-IT" dirty="0"/>
          </a:p>
        </p:txBody>
      </p:sp>
      <p:pic>
        <p:nvPicPr>
          <p:cNvPr id="2" name="Picture 1"/>
          <p:cNvPicPr>
            <a:picLocks noChangeAspect="1"/>
          </p:cNvPicPr>
          <p:nvPr/>
        </p:nvPicPr>
        <p:blipFill>
          <a:blip r:embed="rId3"/>
          <a:stretch>
            <a:fillRect/>
          </a:stretch>
        </p:blipFill>
        <p:spPr>
          <a:xfrm>
            <a:off x="360125" y="2001063"/>
            <a:ext cx="10237598" cy="3557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336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Throughput</a:t>
            </a:r>
          </a:p>
        </p:txBody>
      </p:sp>
      <p:sp>
        <p:nvSpPr>
          <p:cNvPr id="19" name="Content Placeholder 18"/>
          <p:cNvSpPr>
            <a:spLocks noGrp="1"/>
          </p:cNvSpPr>
          <p:nvPr>
            <p:ph idx="1"/>
          </p:nvPr>
        </p:nvSpPr>
        <p:spPr>
          <a:xfrm>
            <a:off x="360125" y="1439813"/>
            <a:ext cx="10800000" cy="4680000"/>
          </a:xfrm>
        </p:spPr>
        <p:txBody>
          <a:bodyPr>
            <a:normAutofit/>
          </a:bodyPr>
          <a:lstStyle/>
          <a:p>
            <a:r>
              <a:rPr lang="it-IT" sz="3200" dirty="0"/>
              <a:t>Per stimare:</a:t>
            </a:r>
          </a:p>
          <a:p>
            <a:pPr lvl="1"/>
            <a:r>
              <a:rPr lang="it-IT" sz="2800" dirty="0" err="1"/>
              <a:t>Header</a:t>
            </a:r>
            <a:r>
              <a:rPr lang="it-IT" sz="2800" dirty="0"/>
              <a:t> </a:t>
            </a:r>
            <a:r>
              <a:rPr lang="it-IT" sz="2800" i="1" dirty="0"/>
              <a:t>x-</a:t>
            </a:r>
            <a:r>
              <a:rPr lang="it-IT" sz="2800" i="1" dirty="0" err="1"/>
              <a:t>ms</a:t>
            </a:r>
            <a:r>
              <a:rPr lang="it-IT" sz="2800" i="1" dirty="0"/>
              <a:t>-</a:t>
            </a:r>
            <a:r>
              <a:rPr lang="it-IT" sz="2800" i="1" dirty="0" err="1"/>
              <a:t>request-charge</a:t>
            </a:r>
            <a:endParaRPr lang="it-IT" sz="2800" i="1" dirty="0"/>
          </a:p>
          <a:p>
            <a:pPr lvl="1"/>
            <a:r>
              <a:rPr lang="it-IT" sz="2800" i="1" dirty="0" err="1"/>
              <a:t>RequestCharge</a:t>
            </a:r>
            <a:r>
              <a:rPr lang="it-IT" sz="2800" dirty="0"/>
              <a:t> di </a:t>
            </a:r>
            <a:r>
              <a:rPr lang="it-IT" sz="2800" i="1" dirty="0" err="1"/>
              <a:t>ResourceResponse</a:t>
            </a:r>
            <a:r>
              <a:rPr lang="it-IT" sz="2800" dirty="0"/>
              <a:t> via </a:t>
            </a:r>
            <a:r>
              <a:rPr lang="it-IT" sz="2800" dirty="0" err="1"/>
              <a:t>.Net</a:t>
            </a:r>
            <a:r>
              <a:rPr lang="it-IT" sz="2800" dirty="0"/>
              <a:t> SDK</a:t>
            </a:r>
          </a:p>
          <a:p>
            <a:pPr lvl="1"/>
            <a:r>
              <a:rPr lang="it-IT" sz="2800" dirty="0"/>
              <a:t>API di </a:t>
            </a:r>
            <a:r>
              <a:rPr lang="it-IT" sz="2800" dirty="0" err="1"/>
              <a:t>MongoDB</a:t>
            </a:r>
            <a:endParaRPr lang="it-IT" sz="2800" dirty="0"/>
          </a:p>
          <a:p>
            <a:pPr lvl="1"/>
            <a:r>
              <a:rPr lang="it-IT" sz="2800" dirty="0"/>
              <a:t>Query </a:t>
            </a:r>
            <a:r>
              <a:rPr lang="it-IT" sz="2800" dirty="0" err="1"/>
              <a:t>explorer</a:t>
            </a:r>
            <a:endParaRPr lang="it-IT" sz="2800" dirty="0"/>
          </a:p>
          <a:p>
            <a:pPr lvl="1"/>
            <a:endParaRPr lang="it-IT" sz="2800" dirty="0"/>
          </a:p>
          <a:p>
            <a:pPr lvl="1"/>
            <a:endParaRPr lang="it-IT" sz="1600" dirty="0"/>
          </a:p>
          <a:p>
            <a:pPr lvl="1"/>
            <a:r>
              <a:rPr lang="it-IT" sz="2800" dirty="0"/>
              <a:t>Metriche dal portale di Azure</a:t>
            </a:r>
            <a:r>
              <a:rPr lang="it-IT" sz="2800" dirty="0">
                <a:sym typeface="Wingdings"/>
              </a:rPr>
              <a:t> (</a:t>
            </a:r>
            <a:r>
              <a:rPr lang="it-IT" sz="2800" dirty="0">
                <a:sym typeface="Wingdings"/>
                <a:hlinkClick r:id="rId3"/>
              </a:rPr>
              <a:t>https://portal.azure.com/</a:t>
            </a:r>
            <a:r>
              <a:rPr lang="it-IT" sz="2800" dirty="0">
                <a:sym typeface="Wingdings"/>
              </a:rPr>
              <a:t>)</a:t>
            </a:r>
            <a:endParaRPr lang="it-IT" sz="2800" dirty="0"/>
          </a:p>
          <a:p>
            <a:pPr lvl="1"/>
            <a:endParaRPr lang="it-IT" sz="2800" dirty="0"/>
          </a:p>
          <a:p>
            <a:endParaRPr lang="it-IT"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555701" y="3558260"/>
            <a:ext cx="2286036" cy="1225786"/>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002510" y="3558260"/>
            <a:ext cx="2286036" cy="1225786"/>
          </a:xfrm>
          <a:prstGeom prst="rect">
            <a:avLst/>
          </a:prstGeom>
        </p:spPr>
      </p:pic>
    </p:spTree>
    <p:extLst>
      <p:ext uri="{BB962C8B-B14F-4D97-AF65-F5344CB8AC3E}">
        <p14:creationId xmlns:p14="http://schemas.microsoft.com/office/powerpoint/2010/main" val="215654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fade">
                                      <p:cBhvr>
                                        <p:cTn id="10" dur="500"/>
                                        <p:tgtEl>
                                          <p:spTgt spid="1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Effect transition="in" filter="fade">
                                      <p:cBhvr>
                                        <p:cTn id="13" dur="500"/>
                                        <p:tgtEl>
                                          <p:spTgt spid="1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xEl>
                                              <p:pRg st="3" end="3"/>
                                            </p:txEl>
                                          </p:spTgt>
                                        </p:tgtEl>
                                        <p:attrNameLst>
                                          <p:attrName>style.visibility</p:attrName>
                                        </p:attrNameLst>
                                      </p:cBhvr>
                                      <p:to>
                                        <p:strVal val="visible"/>
                                      </p:to>
                                    </p:set>
                                    <p:animEffect transition="in" filter="fade">
                                      <p:cBhvr>
                                        <p:cTn id="16" dur="500"/>
                                        <p:tgtEl>
                                          <p:spTgt spid="19">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xEl>
                                              <p:pRg st="4" end="4"/>
                                            </p:txEl>
                                          </p:spTgt>
                                        </p:tgtEl>
                                        <p:attrNameLst>
                                          <p:attrName>style.visibility</p:attrName>
                                        </p:attrNameLst>
                                      </p:cBhvr>
                                      <p:to>
                                        <p:strVal val="visible"/>
                                      </p:to>
                                    </p:set>
                                    <p:animEffect transition="in" filter="fade">
                                      <p:cBhvr>
                                        <p:cTn id="19" dur="500"/>
                                        <p:tgtEl>
                                          <p:spTgt spid="19">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xEl>
                                              <p:pRg st="7" end="7"/>
                                            </p:txEl>
                                          </p:spTgt>
                                        </p:tgtEl>
                                        <p:attrNameLst>
                                          <p:attrName>style.visibility</p:attrName>
                                        </p:attrNameLst>
                                      </p:cBhvr>
                                      <p:to>
                                        <p:strVal val="visible"/>
                                      </p:to>
                                    </p:set>
                                    <p:animEffect transition="in" filter="fade">
                                      <p:cBhvr>
                                        <p:cTn id="22" dur="500"/>
                                        <p:tgtEl>
                                          <p:spTgt spid="19">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Throughput</a:t>
            </a:r>
          </a:p>
        </p:txBody>
      </p:sp>
      <p:sp>
        <p:nvSpPr>
          <p:cNvPr id="19" name="Content Placeholder 18"/>
          <p:cNvSpPr>
            <a:spLocks noGrp="1"/>
          </p:cNvSpPr>
          <p:nvPr>
            <p:ph idx="1"/>
          </p:nvPr>
        </p:nvSpPr>
        <p:spPr>
          <a:xfrm>
            <a:off x="360125" y="1439813"/>
            <a:ext cx="10800000" cy="4469668"/>
          </a:xfrm>
        </p:spPr>
        <p:txBody>
          <a:bodyPr>
            <a:normAutofit/>
          </a:bodyPr>
          <a:lstStyle/>
          <a:p>
            <a:r>
              <a:rPr lang="it-IT" sz="3200" dirty="0"/>
              <a:t>Superamento della velocità:</a:t>
            </a:r>
          </a:p>
          <a:p>
            <a:pPr lvl="1"/>
            <a:r>
              <a:rPr lang="it-IT" sz="2800" dirty="0"/>
              <a:t>Blocco preventivo fino a ritorno a “regime”</a:t>
            </a:r>
          </a:p>
          <a:p>
            <a:pPr lvl="1"/>
            <a:r>
              <a:rPr lang="it-IT" sz="2800" i="1" dirty="0" err="1"/>
              <a:t>RequestRateTooLargeException</a:t>
            </a:r>
            <a:r>
              <a:rPr lang="it-IT" sz="2800" i="1" dirty="0"/>
              <a:t> </a:t>
            </a:r>
            <a:r>
              <a:rPr lang="it-IT" sz="2800" dirty="0"/>
              <a:t>(HTTP status code 429)</a:t>
            </a:r>
          </a:p>
          <a:p>
            <a:pPr lvl="2"/>
            <a:r>
              <a:rPr lang="it-IT" sz="2000" dirty="0"/>
              <a:t>x-</a:t>
            </a:r>
            <a:r>
              <a:rPr lang="it-IT" sz="2000" dirty="0" err="1"/>
              <a:t>ms</a:t>
            </a:r>
            <a:r>
              <a:rPr lang="it-IT" sz="2000" dirty="0"/>
              <a:t>-</a:t>
            </a:r>
            <a:r>
              <a:rPr lang="it-IT" sz="2000" dirty="0" err="1"/>
              <a:t>retry-after-ms</a:t>
            </a:r>
            <a:r>
              <a:rPr lang="it-IT" sz="2000" dirty="0"/>
              <a:t> per il tempo da attendere prima di chiamare</a:t>
            </a:r>
          </a:p>
          <a:p>
            <a:pPr lvl="1"/>
            <a:r>
              <a:rPr lang="it-IT" sz="2800" dirty="0"/>
              <a:t>Più client, </a:t>
            </a:r>
            <a:r>
              <a:rPr lang="it-IT" sz="2800" dirty="0" err="1"/>
              <a:t>retry</a:t>
            </a:r>
            <a:r>
              <a:rPr lang="it-IT" sz="2800" dirty="0"/>
              <a:t> insufficiente, </a:t>
            </a:r>
            <a:r>
              <a:rPr lang="it-IT" sz="2800" i="1" dirty="0" err="1"/>
              <a:t>DocumentClientException</a:t>
            </a:r>
            <a:endParaRPr lang="it-IT" sz="2800" i="1" dirty="0"/>
          </a:p>
          <a:p>
            <a:pPr lvl="1"/>
            <a:r>
              <a:rPr lang="it-IT" sz="2800" dirty="0"/>
              <a:t>Per l’API di </a:t>
            </a:r>
            <a:r>
              <a:rPr lang="it-IT" sz="2800" dirty="0" err="1"/>
              <a:t>MongoDB</a:t>
            </a:r>
            <a:r>
              <a:rPr lang="it-IT" sz="2800" dirty="0"/>
              <a:t>, </a:t>
            </a:r>
            <a:r>
              <a:rPr lang="it-IT" sz="2800" i="1" dirty="0"/>
              <a:t>Too </a:t>
            </a:r>
            <a:r>
              <a:rPr lang="it-IT" sz="2800" i="1" dirty="0" err="1"/>
              <a:t>Many</a:t>
            </a:r>
            <a:r>
              <a:rPr lang="it-IT" sz="2800" i="1" dirty="0"/>
              <a:t> </a:t>
            </a:r>
            <a:r>
              <a:rPr lang="it-IT" sz="2800" i="1" dirty="0" err="1"/>
              <a:t>Requests</a:t>
            </a:r>
            <a:r>
              <a:rPr lang="it-IT" sz="2800" i="1" dirty="0"/>
              <a:t> (16500)</a:t>
            </a:r>
            <a:endParaRPr lang="it-IT" i="1" dirty="0"/>
          </a:p>
        </p:txBody>
      </p:sp>
    </p:spTree>
    <p:extLst>
      <p:ext uri="{BB962C8B-B14F-4D97-AF65-F5344CB8AC3E}">
        <p14:creationId xmlns:p14="http://schemas.microsoft.com/office/powerpoint/2010/main" val="81788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animEffect transition="in" filter="fade">
                                      <p:cBhvr>
                                        <p:cTn id="15" dur="500"/>
                                        <p:tgtEl>
                                          <p:spTgt spid="1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xEl>
                                              <p:pRg st="3" end="3"/>
                                            </p:txEl>
                                          </p:spTgt>
                                        </p:tgtEl>
                                        <p:attrNameLst>
                                          <p:attrName>style.visibility</p:attrName>
                                        </p:attrNameLst>
                                      </p:cBhvr>
                                      <p:to>
                                        <p:strVal val="visible"/>
                                      </p:to>
                                    </p:set>
                                    <p:animEffect transition="in" filter="fade">
                                      <p:cBhvr>
                                        <p:cTn id="18" dur="500"/>
                                        <p:tgtEl>
                                          <p:spTgt spid="19">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xEl>
                                              <p:pRg st="4" end="4"/>
                                            </p:txEl>
                                          </p:spTgt>
                                        </p:tgtEl>
                                        <p:attrNameLst>
                                          <p:attrName>style.visibility</p:attrName>
                                        </p:attrNameLst>
                                      </p:cBhvr>
                                      <p:to>
                                        <p:strVal val="visible"/>
                                      </p:to>
                                    </p:set>
                                    <p:animEffect transition="in" filter="fade">
                                      <p:cBhvr>
                                        <p:cTn id="21" dur="500"/>
                                        <p:tgtEl>
                                          <p:spTgt spid="19">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xEl>
                                              <p:pRg st="5" end="5"/>
                                            </p:txEl>
                                          </p:spTgt>
                                        </p:tgtEl>
                                        <p:attrNameLst>
                                          <p:attrName>style.visibility</p:attrName>
                                        </p:attrNameLst>
                                      </p:cBhvr>
                                      <p:to>
                                        <p:strVal val="visible"/>
                                      </p:to>
                                    </p:set>
                                    <p:animEffect transition="in" filter="fade">
                                      <p:cBhvr>
                                        <p:cTn id="24" dur="500"/>
                                        <p:tgtEl>
                                          <p:spTgt spid="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4400" dirty="0" err="1"/>
              <a:t>Creazione</a:t>
            </a:r>
            <a:r>
              <a:rPr lang="en-US" sz="4400" dirty="0"/>
              <a:t> di </a:t>
            </a:r>
            <a:r>
              <a:rPr lang="en-US" sz="4400" dirty="0" err="1"/>
              <a:t>un’app</a:t>
            </a:r>
            <a:endParaRPr lang="en-US" dirty="0"/>
          </a:p>
        </p:txBody>
      </p:sp>
    </p:spTree>
    <p:extLst>
      <p:ext uri="{BB962C8B-B14F-4D97-AF65-F5344CB8AC3E}">
        <p14:creationId xmlns:p14="http://schemas.microsoft.com/office/powerpoint/2010/main" val="26017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88" y="-13856"/>
            <a:ext cx="11520311" cy="6480175"/>
          </a:xfrm>
          <a:prstGeom prst="rect">
            <a:avLst/>
          </a:prstGeom>
        </p:spPr>
      </p:pic>
      <p:sp>
        <p:nvSpPr>
          <p:cNvPr id="2" name="Title 1"/>
          <p:cNvSpPr>
            <a:spLocks noGrp="1"/>
          </p:cNvSpPr>
          <p:nvPr>
            <p:ph type="title"/>
          </p:nvPr>
        </p:nvSpPr>
        <p:spPr/>
        <p:txBody>
          <a:bodyPr/>
          <a:lstStyle/>
          <a:p>
            <a:pPr algn="l"/>
            <a:r>
              <a:rPr lang="en-US" dirty="0">
                <a:solidFill>
                  <a:schemeClr val="bg1"/>
                </a:solidFill>
                <a:effectLst>
                  <a:glow rad="292100">
                    <a:schemeClr val="tx1"/>
                  </a:glow>
                </a:effectLst>
              </a:rPr>
              <a:t/>
            </a:r>
            <a:br>
              <a:rPr lang="en-US" dirty="0">
                <a:solidFill>
                  <a:schemeClr val="bg1"/>
                </a:solidFill>
                <a:effectLst>
                  <a:glow rad="292100">
                    <a:schemeClr val="tx1"/>
                  </a:glow>
                </a:effectLst>
              </a:rPr>
            </a:br>
            <a:r>
              <a:rPr lang="en-US" dirty="0">
                <a:solidFill>
                  <a:schemeClr val="bg1"/>
                </a:solidFill>
                <a:effectLst>
                  <a:glow rad="292100">
                    <a:schemeClr val="tx1"/>
                  </a:glow>
                </a:effectLst>
              </a:rPr>
              <a:t/>
            </a:r>
            <a:br>
              <a:rPr lang="en-US" dirty="0">
                <a:solidFill>
                  <a:schemeClr val="bg1"/>
                </a:solidFill>
                <a:effectLst>
                  <a:glow rad="292100">
                    <a:schemeClr val="tx1"/>
                  </a:glow>
                </a:effectLst>
              </a:rPr>
            </a:br>
            <a:r>
              <a:rPr lang="en-US" dirty="0">
                <a:solidFill>
                  <a:schemeClr val="bg1"/>
                </a:solidFill>
                <a:effectLst>
                  <a:glow rad="292100">
                    <a:schemeClr val="tx1"/>
                  </a:glow>
                </a:effectLst>
              </a:rPr>
              <a:t/>
            </a:r>
            <a:br>
              <a:rPr lang="en-US" dirty="0">
                <a:solidFill>
                  <a:schemeClr val="bg1"/>
                </a:solidFill>
                <a:effectLst>
                  <a:glow rad="292100">
                    <a:schemeClr val="tx1"/>
                  </a:glow>
                </a:effectLst>
              </a:rPr>
            </a:br>
            <a:r>
              <a:rPr lang="en-US" dirty="0">
                <a:solidFill>
                  <a:schemeClr val="bg1"/>
                </a:solidFill>
                <a:effectLst>
                  <a:glow rad="292100">
                    <a:schemeClr val="tx1"/>
                  </a:glow>
                </a:effectLst>
              </a:rPr>
              <a:t/>
            </a:r>
            <a:br>
              <a:rPr lang="en-US" dirty="0">
                <a:solidFill>
                  <a:schemeClr val="bg1"/>
                </a:solidFill>
                <a:effectLst>
                  <a:glow rad="292100">
                    <a:schemeClr val="tx1"/>
                  </a:glow>
                </a:effectLst>
              </a:rPr>
            </a:br>
            <a:r>
              <a:rPr lang="en-US" dirty="0">
                <a:solidFill>
                  <a:schemeClr val="bg1"/>
                </a:solidFill>
                <a:effectLst>
                  <a:glow rad="292100">
                    <a:schemeClr val="tx1"/>
                  </a:glow>
                </a:effectLst>
              </a:rPr>
              <a:t/>
            </a:r>
            <a:br>
              <a:rPr lang="en-US" dirty="0">
                <a:solidFill>
                  <a:schemeClr val="bg1"/>
                </a:solidFill>
                <a:effectLst>
                  <a:glow rad="292100">
                    <a:schemeClr val="tx1"/>
                  </a:glow>
                </a:effectLst>
              </a:rPr>
            </a:br>
            <a:r>
              <a:rPr lang="en-US" b="1" dirty="0" err="1">
                <a:solidFill>
                  <a:schemeClr val="bg1"/>
                </a:solidFill>
                <a:effectLst>
                  <a:glow rad="292100">
                    <a:schemeClr val="tx1"/>
                  </a:glow>
                </a:effectLst>
              </a:rPr>
              <a:t>Casi</a:t>
            </a:r>
            <a:r>
              <a:rPr lang="en-US" b="1" dirty="0">
                <a:solidFill>
                  <a:schemeClr val="bg1"/>
                </a:solidFill>
                <a:effectLst>
                  <a:glow rad="292100">
                    <a:schemeClr val="tx1"/>
                  </a:glow>
                </a:effectLst>
              </a:rPr>
              <a:t> </a:t>
            </a:r>
            <a:r>
              <a:rPr lang="en-US" b="1" dirty="0" err="1">
                <a:solidFill>
                  <a:schemeClr val="bg1"/>
                </a:solidFill>
                <a:effectLst>
                  <a:glow rad="292100">
                    <a:schemeClr val="tx1"/>
                  </a:glow>
                </a:effectLst>
              </a:rPr>
              <a:t>d’uso</a:t>
            </a:r>
            <a:endParaRPr lang="en-US" b="1" dirty="0">
              <a:solidFill>
                <a:schemeClr val="bg1"/>
              </a:solidFill>
              <a:effectLst>
                <a:glow rad="292100">
                  <a:schemeClr val="tx1"/>
                </a:glow>
              </a:effectLst>
            </a:endParaRPr>
          </a:p>
        </p:txBody>
      </p:sp>
    </p:spTree>
    <p:extLst>
      <p:ext uri="{BB962C8B-B14F-4D97-AF65-F5344CB8AC3E}">
        <p14:creationId xmlns:p14="http://schemas.microsoft.com/office/powerpoint/2010/main" val="130588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BEBA8EAE-BF5A-486C-A8C5-ECC9F3942E4B}">
                <a14:imgProps xmlns:a14="http://schemas.microsoft.com/office/drawing/2010/main">
                  <a14:imgLayer r:embed="rId3">
                    <a14:imgEffect>
                      <a14:artisticPencilSketch pressure="51"/>
                    </a14:imgEffect>
                  </a14:imgLayer>
                </a14:imgProps>
              </a:ext>
              <a:ext uri="{28A0092B-C50C-407E-A947-70E740481C1C}">
                <a14:useLocalDpi xmlns:a14="http://schemas.microsoft.com/office/drawing/2010/main"/>
              </a:ext>
            </a:extLst>
          </a:blip>
          <a:stretch>
            <a:fillRect/>
          </a:stretch>
        </p:blipFill>
        <p:spPr>
          <a:xfrm>
            <a:off x="88" y="-1"/>
            <a:ext cx="11520311" cy="6480175"/>
          </a:xfrm>
          <a:prstGeom prst="rect">
            <a:avLst/>
          </a:prstGeom>
        </p:spPr>
      </p:pic>
      <p:sp>
        <p:nvSpPr>
          <p:cNvPr id="2" name="Title 1"/>
          <p:cNvSpPr>
            <a:spLocks noGrp="1"/>
          </p:cNvSpPr>
          <p:nvPr>
            <p:ph type="title"/>
          </p:nvPr>
        </p:nvSpPr>
        <p:spPr>
          <a:effectLst>
            <a:glow rad="127000">
              <a:schemeClr val="accent1"/>
            </a:glow>
          </a:effectLst>
        </p:spPr>
        <p:txBody>
          <a:bodyPr/>
          <a:lstStyle/>
          <a:p>
            <a:pPr algn="l"/>
            <a:r>
              <a:rPr lang="en-US" b="1" dirty="0">
                <a:solidFill>
                  <a:schemeClr val="bg1"/>
                </a:solidFill>
                <a:effectLst>
                  <a:glow rad="279400">
                    <a:schemeClr val="tx1"/>
                  </a:glow>
                </a:effectLst>
              </a:rPr>
              <a:t/>
            </a:r>
            <a:br>
              <a:rPr lang="en-US" b="1" dirty="0">
                <a:solidFill>
                  <a:schemeClr val="bg1"/>
                </a:solidFill>
                <a:effectLst>
                  <a:glow rad="279400">
                    <a:schemeClr val="tx1"/>
                  </a:glow>
                </a:effectLst>
              </a:rPr>
            </a:br>
            <a:r>
              <a:rPr lang="en-US" b="1" dirty="0">
                <a:solidFill>
                  <a:schemeClr val="bg1"/>
                </a:solidFill>
                <a:effectLst>
                  <a:glow rad="279400">
                    <a:schemeClr val="tx1"/>
                  </a:glow>
                </a:effectLst>
              </a:rPr>
              <a:t/>
            </a:r>
            <a:br>
              <a:rPr lang="en-US" b="1" dirty="0">
                <a:solidFill>
                  <a:schemeClr val="bg1"/>
                </a:solidFill>
                <a:effectLst>
                  <a:glow rad="279400">
                    <a:schemeClr val="tx1"/>
                  </a:glow>
                </a:effectLst>
              </a:rPr>
            </a:br>
            <a:r>
              <a:rPr lang="en-US" b="1" dirty="0">
                <a:solidFill>
                  <a:schemeClr val="bg1"/>
                </a:solidFill>
                <a:effectLst>
                  <a:glow rad="279400">
                    <a:schemeClr val="tx1"/>
                  </a:glow>
                </a:effectLst>
              </a:rPr>
              <a:t/>
            </a:r>
            <a:br>
              <a:rPr lang="en-US" b="1" dirty="0">
                <a:solidFill>
                  <a:schemeClr val="bg1"/>
                </a:solidFill>
                <a:effectLst>
                  <a:glow rad="279400">
                    <a:schemeClr val="tx1"/>
                  </a:glow>
                </a:effectLst>
              </a:rPr>
            </a:br>
            <a:r>
              <a:rPr lang="en-US" b="1" dirty="0">
                <a:solidFill>
                  <a:schemeClr val="bg1"/>
                </a:solidFill>
                <a:effectLst>
                  <a:glow rad="279400">
                    <a:schemeClr val="tx1"/>
                  </a:glow>
                </a:effectLst>
              </a:rPr>
              <a:t/>
            </a:r>
            <a:br>
              <a:rPr lang="en-US" b="1" dirty="0">
                <a:solidFill>
                  <a:schemeClr val="bg1"/>
                </a:solidFill>
                <a:effectLst>
                  <a:glow rad="279400">
                    <a:schemeClr val="tx1"/>
                  </a:glow>
                </a:effectLst>
              </a:rPr>
            </a:br>
            <a:r>
              <a:rPr lang="en-US" b="1" dirty="0">
                <a:solidFill>
                  <a:schemeClr val="bg1"/>
                </a:solidFill>
                <a:effectLst>
                  <a:glow rad="279400">
                    <a:schemeClr val="tx1"/>
                  </a:glow>
                </a:effectLst>
              </a:rPr>
              <a:t/>
            </a:r>
            <a:br>
              <a:rPr lang="en-US" b="1" dirty="0">
                <a:solidFill>
                  <a:schemeClr val="bg1"/>
                </a:solidFill>
                <a:effectLst>
                  <a:glow rad="279400">
                    <a:schemeClr val="tx1"/>
                  </a:glow>
                </a:effectLst>
              </a:rPr>
            </a:br>
            <a:r>
              <a:rPr lang="en-US" b="1" dirty="0" err="1">
                <a:solidFill>
                  <a:schemeClr val="bg1"/>
                </a:solidFill>
                <a:effectLst>
                  <a:glow rad="292100">
                    <a:schemeClr val="tx1"/>
                  </a:glow>
                </a:effectLst>
              </a:rPr>
              <a:t>Introduzione</a:t>
            </a:r>
            <a:endParaRPr lang="en-US" b="1" dirty="0">
              <a:solidFill>
                <a:schemeClr val="bg1"/>
              </a:solidFill>
              <a:effectLst>
                <a:glow rad="292100">
                  <a:schemeClr val="tx1"/>
                </a:glow>
              </a:effectLst>
            </a:endParaRPr>
          </a:p>
        </p:txBody>
      </p:sp>
    </p:spTree>
    <p:extLst>
      <p:ext uri="{BB962C8B-B14F-4D97-AF65-F5344CB8AC3E}">
        <p14:creationId xmlns:p14="http://schemas.microsoft.com/office/powerpoint/2010/main" val="131376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IOT</a:t>
            </a:r>
          </a:p>
        </p:txBody>
      </p:sp>
      <p:pic>
        <p:nvPicPr>
          <p:cNvPr id="2" name="Content Placeholder 1"/>
          <p:cNvPicPr>
            <a:picLocks noGrp="1" noChangeAspect="1"/>
          </p:cNvPicPr>
          <p:nvPr>
            <p:ph idx="1"/>
          </p:nvPr>
        </p:nvPicPr>
        <p:blipFill>
          <a:blip r:embed="rId3"/>
          <a:stretch>
            <a:fillRect/>
          </a:stretch>
        </p:blipFill>
        <p:spPr>
          <a:xfrm>
            <a:off x="1349616" y="1550165"/>
            <a:ext cx="7260510" cy="4470400"/>
          </a:xfrm>
          <a:prstGeom prst="rect">
            <a:avLst/>
          </a:prstGeom>
        </p:spPr>
      </p:pic>
      <p:sp>
        <p:nvSpPr>
          <p:cNvPr id="8" name="Rounded Rectangle 7"/>
          <p:cNvSpPr/>
          <p:nvPr/>
        </p:nvSpPr>
        <p:spPr>
          <a:xfrm>
            <a:off x="233359" y="2850397"/>
            <a:ext cx="2851667" cy="544830"/>
          </a:xfrm>
          <a:prstGeom prst="roundRect">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r>
              <a:rPr lang="en-US" sz="1600" dirty="0"/>
              <a:t>IoT Hub </a:t>
            </a:r>
            <a:r>
              <a:rPr lang="en-US" sz="1600" dirty="0" err="1"/>
              <a:t>immagazzina</a:t>
            </a:r>
            <a:r>
              <a:rPr lang="en-US" sz="1600" dirty="0"/>
              <a:t> </a:t>
            </a:r>
            <a:r>
              <a:rPr lang="en-US" sz="1600" dirty="0" err="1"/>
              <a:t>dati</a:t>
            </a:r>
            <a:r>
              <a:rPr lang="en-US" sz="1600" dirty="0"/>
              <a:t> </a:t>
            </a:r>
            <a:r>
              <a:rPr lang="en-US" sz="1600" dirty="0" err="1"/>
              <a:t>dai</a:t>
            </a:r>
            <a:r>
              <a:rPr lang="en-US" sz="1600" dirty="0"/>
              <a:t> </a:t>
            </a:r>
            <a:r>
              <a:rPr lang="en-US" sz="1600" dirty="0" err="1"/>
              <a:t>sensori</a:t>
            </a:r>
            <a:r>
              <a:rPr lang="en-US" sz="1600" dirty="0"/>
              <a:t> </a:t>
            </a:r>
            <a:r>
              <a:rPr lang="en-US" sz="1600" dirty="0" err="1"/>
              <a:t>delle</a:t>
            </a:r>
            <a:r>
              <a:rPr lang="en-US" sz="1600" dirty="0"/>
              <a:t> </a:t>
            </a:r>
            <a:r>
              <a:rPr lang="en-US" sz="1600" dirty="0" err="1"/>
              <a:t>vetture</a:t>
            </a:r>
            <a:endParaRPr lang="en-US" sz="1600" dirty="0"/>
          </a:p>
        </p:txBody>
      </p:sp>
      <p:sp>
        <p:nvSpPr>
          <p:cNvPr id="11" name="Rounded Rectangle 10"/>
          <p:cNvSpPr/>
          <p:nvPr/>
        </p:nvSpPr>
        <p:spPr>
          <a:xfrm>
            <a:off x="2787231" y="974202"/>
            <a:ext cx="2744383" cy="544830"/>
          </a:xfrm>
          <a:prstGeom prst="roundRect">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r>
              <a:rPr lang="en-US" sz="1600" dirty="0" err="1"/>
              <a:t>Analisi</a:t>
            </a:r>
            <a:r>
              <a:rPr lang="en-US" sz="1600" dirty="0"/>
              <a:t> real-time per le </a:t>
            </a:r>
            <a:r>
              <a:rPr lang="en-US" sz="1600" dirty="0" err="1"/>
              <a:t>diagnostiche</a:t>
            </a:r>
            <a:r>
              <a:rPr lang="en-US" sz="1600" dirty="0"/>
              <a:t> </a:t>
            </a:r>
            <a:r>
              <a:rPr lang="en-US" sz="1600" dirty="0" err="1"/>
              <a:t>sulla</a:t>
            </a:r>
            <a:r>
              <a:rPr lang="en-US" sz="1600" dirty="0"/>
              <a:t> </a:t>
            </a:r>
            <a:r>
              <a:rPr lang="en-US" sz="1600" dirty="0" err="1"/>
              <a:t>vettura</a:t>
            </a:r>
            <a:endParaRPr lang="en-US" sz="1600" dirty="0"/>
          </a:p>
        </p:txBody>
      </p:sp>
      <p:sp>
        <p:nvSpPr>
          <p:cNvPr id="12" name="Rounded Rectangle 11"/>
          <p:cNvSpPr/>
          <p:nvPr/>
        </p:nvSpPr>
        <p:spPr>
          <a:xfrm>
            <a:off x="5719439" y="974202"/>
            <a:ext cx="2780717" cy="544830"/>
          </a:xfrm>
          <a:prstGeom prst="roundRect">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r>
              <a:rPr lang="en-US" sz="1600" dirty="0" err="1"/>
              <a:t>Nessuna</a:t>
            </a:r>
            <a:r>
              <a:rPr lang="en-US" sz="1600" dirty="0"/>
              <a:t> </a:t>
            </a:r>
            <a:r>
              <a:rPr lang="en-US" sz="1600" dirty="0" err="1"/>
              <a:t>perdita</a:t>
            </a:r>
            <a:r>
              <a:rPr lang="en-US" sz="1600" dirty="0"/>
              <a:t> di </a:t>
            </a:r>
            <a:r>
              <a:rPr lang="en-US" sz="1600" dirty="0" err="1"/>
              <a:t>velocità</a:t>
            </a:r>
            <a:r>
              <a:rPr lang="en-US" sz="1600" dirty="0"/>
              <a:t> </a:t>
            </a:r>
            <a:r>
              <a:rPr lang="en-US" sz="1600" dirty="0" err="1"/>
              <a:t>ed</a:t>
            </a:r>
            <a:r>
              <a:rPr lang="en-US" sz="1600" dirty="0"/>
              <a:t> elastic scale</a:t>
            </a:r>
          </a:p>
        </p:txBody>
      </p:sp>
      <p:sp>
        <p:nvSpPr>
          <p:cNvPr id="15" name="Rounded Rectangle 14"/>
          <p:cNvSpPr/>
          <p:nvPr/>
        </p:nvSpPr>
        <p:spPr>
          <a:xfrm>
            <a:off x="3918382" y="4867572"/>
            <a:ext cx="2780717" cy="272415"/>
          </a:xfrm>
          <a:prstGeom prst="roundRect">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r>
              <a:rPr lang="en-US" sz="1600" dirty="0" err="1"/>
              <a:t>Dati</a:t>
            </a:r>
            <a:r>
              <a:rPr lang="en-US" sz="1600" dirty="0"/>
              <a:t> </a:t>
            </a:r>
            <a:r>
              <a:rPr lang="en-US" sz="1600" dirty="0" err="1"/>
              <a:t>affinati</a:t>
            </a:r>
            <a:r>
              <a:rPr lang="en-US" sz="1600" dirty="0"/>
              <a:t> con HDInsight</a:t>
            </a:r>
          </a:p>
        </p:txBody>
      </p:sp>
      <p:pic>
        <p:nvPicPr>
          <p:cNvPr id="16" name="Picture 15"/>
          <p:cNvPicPr>
            <a:picLocks noChangeAspect="1"/>
          </p:cNvPicPr>
          <p:nvPr/>
        </p:nvPicPr>
        <p:blipFill>
          <a:blip r:embed="rId4"/>
          <a:stretch>
            <a:fillRect/>
          </a:stretch>
        </p:blipFill>
        <p:spPr>
          <a:xfrm>
            <a:off x="8687981" y="1478731"/>
            <a:ext cx="2646133" cy="3969200"/>
          </a:xfrm>
          <a:prstGeom prst="rect">
            <a:avLst/>
          </a:prstGeom>
        </p:spPr>
      </p:pic>
    </p:spTree>
    <p:extLst>
      <p:ext uri="{BB962C8B-B14F-4D97-AF65-F5344CB8AC3E}">
        <p14:creationId xmlns:p14="http://schemas.microsoft.com/office/powerpoint/2010/main" val="157961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3"/>
          <a:stretch>
            <a:fillRect/>
          </a:stretch>
        </p:blipFill>
        <p:spPr>
          <a:xfrm>
            <a:off x="-110455" y="1285282"/>
            <a:ext cx="8890000" cy="4356100"/>
          </a:xfrm>
          <a:prstGeom prst="rect">
            <a:avLst/>
          </a:prstGeom>
        </p:spPr>
      </p:pic>
      <p:sp>
        <p:nvSpPr>
          <p:cNvPr id="18" name="Title 17"/>
          <p:cNvSpPr>
            <a:spLocks noGrp="1"/>
          </p:cNvSpPr>
          <p:nvPr>
            <p:ph type="title"/>
          </p:nvPr>
        </p:nvSpPr>
        <p:spPr/>
        <p:txBody>
          <a:bodyPr/>
          <a:lstStyle/>
          <a:p>
            <a:r>
              <a:rPr lang="en-US" dirty="0" err="1"/>
              <a:t>Personalizzazione</a:t>
            </a:r>
            <a:endParaRPr lang="en-US" dirty="0"/>
          </a:p>
        </p:txBody>
      </p:sp>
      <p:sp>
        <p:nvSpPr>
          <p:cNvPr id="19" name="Rounded Rectangle 18"/>
          <p:cNvSpPr/>
          <p:nvPr/>
        </p:nvSpPr>
        <p:spPr>
          <a:xfrm>
            <a:off x="165821" y="3940933"/>
            <a:ext cx="1135253" cy="306467"/>
          </a:xfrm>
          <a:prstGeom prst="roundRect">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r>
              <a:rPr lang="en-US" dirty="0" err="1"/>
              <a:t>Interfacce</a:t>
            </a:r>
            <a:endParaRPr lang="en-US" dirty="0"/>
          </a:p>
        </p:txBody>
      </p:sp>
      <p:sp>
        <p:nvSpPr>
          <p:cNvPr id="20" name="Rounded Rectangle 19"/>
          <p:cNvSpPr/>
          <p:nvPr/>
        </p:nvSpPr>
        <p:spPr>
          <a:xfrm>
            <a:off x="2908070" y="3971713"/>
            <a:ext cx="2994613" cy="306467"/>
          </a:xfrm>
          <a:prstGeom prst="roundRect">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r>
              <a:rPr lang="en-US" dirty="0" err="1"/>
              <a:t>Motore</a:t>
            </a:r>
            <a:r>
              <a:rPr lang="en-US" dirty="0"/>
              <a:t> di </a:t>
            </a:r>
            <a:r>
              <a:rPr lang="en-US" dirty="0" err="1"/>
              <a:t>personalizzazione</a:t>
            </a:r>
            <a:endParaRPr lang="en-US" dirty="0"/>
          </a:p>
        </p:txBody>
      </p:sp>
      <p:sp>
        <p:nvSpPr>
          <p:cNvPr id="21" name="Rounded Rectangle 20"/>
          <p:cNvSpPr/>
          <p:nvPr/>
        </p:nvSpPr>
        <p:spPr>
          <a:xfrm>
            <a:off x="2863825" y="2533197"/>
            <a:ext cx="3479523" cy="306467"/>
          </a:xfrm>
          <a:prstGeom prst="roundRect">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r>
              <a:rPr lang="en-US" dirty="0" err="1"/>
              <a:t>Persistenza</a:t>
            </a:r>
            <a:r>
              <a:rPr lang="en-US" dirty="0"/>
              <a:t> e </a:t>
            </a:r>
            <a:r>
              <a:rPr lang="en-US" dirty="0" err="1"/>
              <a:t>dati</a:t>
            </a:r>
            <a:r>
              <a:rPr lang="en-US" dirty="0"/>
              <a:t> a </a:t>
            </a:r>
            <a:r>
              <a:rPr lang="en-US" dirty="0" err="1"/>
              <a:t>bassa</a:t>
            </a:r>
            <a:r>
              <a:rPr lang="en-US" dirty="0"/>
              <a:t> </a:t>
            </a:r>
            <a:r>
              <a:rPr lang="en-US" dirty="0" err="1"/>
              <a:t>latenza</a:t>
            </a:r>
            <a:endParaRPr lang="en-US" dirty="0"/>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49715" y="1285282"/>
            <a:ext cx="2860647" cy="3976546"/>
          </a:xfrm>
          <a:prstGeom prst="rect">
            <a:avLst/>
          </a:prstGeom>
        </p:spPr>
      </p:pic>
    </p:spTree>
    <p:extLst>
      <p:ext uri="{BB962C8B-B14F-4D97-AF65-F5344CB8AC3E}">
        <p14:creationId xmlns:p14="http://schemas.microsoft.com/office/powerpoint/2010/main" val="20447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tretch>
            <a:fillRect/>
          </a:stretch>
        </p:blipFill>
        <p:spPr>
          <a:xfrm>
            <a:off x="994916" y="1205272"/>
            <a:ext cx="7565739" cy="4679950"/>
          </a:xfrm>
          <a:prstGeom prst="rect">
            <a:avLst/>
          </a:prstGeom>
          <a:noFill/>
        </p:spPr>
      </p:pic>
      <p:sp>
        <p:nvSpPr>
          <p:cNvPr id="18" name="Title 17"/>
          <p:cNvSpPr>
            <a:spLocks noGrp="1"/>
          </p:cNvSpPr>
          <p:nvPr>
            <p:ph type="title"/>
          </p:nvPr>
        </p:nvSpPr>
        <p:spPr/>
        <p:txBody>
          <a:bodyPr/>
          <a:lstStyle/>
          <a:p>
            <a:r>
              <a:rPr lang="en-US" dirty="0" err="1"/>
              <a:t>Giochi</a:t>
            </a:r>
            <a:endParaRPr lang="en-US" dirty="0"/>
          </a:p>
        </p:txBody>
      </p:sp>
      <p:sp>
        <p:nvSpPr>
          <p:cNvPr id="19" name="Rounded Rectangle 18"/>
          <p:cNvSpPr/>
          <p:nvPr/>
        </p:nvSpPr>
        <p:spPr>
          <a:xfrm>
            <a:off x="3447087" y="4853591"/>
            <a:ext cx="1725416" cy="306467"/>
          </a:xfrm>
          <a:prstGeom prst="round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r>
              <a:rPr lang="en-US" dirty="0" err="1"/>
              <a:t>Notifiche</a:t>
            </a:r>
            <a:r>
              <a:rPr lang="en-US" dirty="0"/>
              <a:t> push</a:t>
            </a:r>
          </a:p>
        </p:txBody>
      </p:sp>
      <p:sp>
        <p:nvSpPr>
          <p:cNvPr id="20" name="Rounded Rectangle 19"/>
          <p:cNvSpPr/>
          <p:nvPr/>
        </p:nvSpPr>
        <p:spPr>
          <a:xfrm>
            <a:off x="6183919" y="4184615"/>
            <a:ext cx="2073390" cy="306467"/>
          </a:xfrm>
          <a:prstGeom prst="round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r>
              <a:rPr lang="en-US" dirty="0"/>
              <a:t>Streaming analytics</a:t>
            </a:r>
          </a:p>
        </p:txBody>
      </p:sp>
      <p:sp>
        <p:nvSpPr>
          <p:cNvPr id="21" name="Rounded Rectangle 20"/>
          <p:cNvSpPr/>
          <p:nvPr/>
        </p:nvSpPr>
        <p:spPr>
          <a:xfrm>
            <a:off x="6456874" y="2362937"/>
            <a:ext cx="1527480" cy="306467"/>
          </a:xfrm>
          <a:prstGeom prst="round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r>
              <a:rPr lang="en-US" dirty="0"/>
              <a:t>File del </a:t>
            </a:r>
            <a:r>
              <a:rPr lang="en-US" dirty="0" err="1"/>
              <a:t>gioco</a:t>
            </a:r>
            <a:endParaRPr lang="en-US" dirty="0"/>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60655" y="1080363"/>
            <a:ext cx="2702473" cy="4627418"/>
          </a:xfrm>
          <a:prstGeom prst="rect">
            <a:avLst/>
          </a:prstGeom>
        </p:spPr>
      </p:pic>
    </p:spTree>
    <p:extLst>
      <p:ext uri="{BB962C8B-B14F-4D97-AF65-F5344CB8AC3E}">
        <p14:creationId xmlns:p14="http://schemas.microsoft.com/office/powerpoint/2010/main" val="9731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60125" y="1439813"/>
            <a:ext cx="10800000" cy="4680000"/>
          </a:xfrm>
        </p:spPr>
        <p:txBody>
          <a:bodyPr>
            <a:normAutofit/>
          </a:bodyPr>
          <a:lstStyle/>
          <a:p>
            <a:r>
              <a:rPr lang="en-US" sz="3200" dirty="0"/>
              <a:t>Social networking (blog, post, tweet, </a:t>
            </a:r>
            <a:r>
              <a:rPr lang="mr-IN" sz="3200" dirty="0"/>
              <a:t>…</a:t>
            </a:r>
            <a:r>
              <a:rPr lang="it-IT" sz="3200" dirty="0"/>
              <a:t>)</a:t>
            </a:r>
          </a:p>
          <a:p>
            <a:r>
              <a:rPr lang="it-IT" sz="3200" dirty="0"/>
              <a:t>Marketing e vendite</a:t>
            </a:r>
          </a:p>
          <a:p>
            <a:r>
              <a:rPr lang="it-IT" sz="3200" dirty="0"/>
              <a:t>Mobile e Web</a:t>
            </a:r>
          </a:p>
        </p:txBody>
      </p:sp>
      <p:sp>
        <p:nvSpPr>
          <p:cNvPr id="18" name="Title 17"/>
          <p:cNvSpPr>
            <a:spLocks noGrp="1"/>
          </p:cNvSpPr>
          <p:nvPr>
            <p:ph type="title"/>
          </p:nvPr>
        </p:nvSpPr>
        <p:spPr/>
        <p:txBody>
          <a:bodyPr/>
          <a:lstStyle/>
          <a:p>
            <a:r>
              <a:rPr lang="en-US" dirty="0"/>
              <a:t>E </a:t>
            </a:r>
            <a:r>
              <a:rPr lang="en-US" dirty="0" err="1"/>
              <a:t>ancora</a:t>
            </a:r>
            <a:r>
              <a:rPr lang="mr-IN" dirty="0"/>
              <a:t>…</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17493" y="3415871"/>
            <a:ext cx="1435679" cy="1438870"/>
          </a:xfrm>
          <a:prstGeom prst="rect">
            <a:avLst/>
          </a:prstGeom>
        </p:spPr>
      </p:pic>
      <p:pic>
        <p:nvPicPr>
          <p:cNvPr id="9" name="Picture 8"/>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91387" y="3639564"/>
            <a:ext cx="1947494" cy="881409"/>
          </a:xfrm>
          <a:prstGeom prst="rect">
            <a:avLst/>
          </a:prstGeom>
        </p:spPr>
      </p:pic>
      <p:pic>
        <p:nvPicPr>
          <p:cNvPr id="10" name="Picture 9"/>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359835" y="2356882"/>
            <a:ext cx="3438991" cy="978156"/>
          </a:xfrm>
          <a:prstGeom prst="rect">
            <a:avLst/>
          </a:prstGeom>
        </p:spPr>
      </p:pic>
      <p:pic>
        <p:nvPicPr>
          <p:cNvPr id="16" name="Picture 15"/>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495302" y="3467077"/>
            <a:ext cx="3168058" cy="1194358"/>
          </a:xfrm>
          <a:prstGeom prst="rect">
            <a:avLst/>
          </a:prstGeom>
        </p:spPr>
      </p:pic>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04112" y="5104265"/>
            <a:ext cx="2353062" cy="531052"/>
          </a:xfrm>
          <a:prstGeom prst="rect">
            <a:avLst/>
          </a:prstGeom>
        </p:spPr>
      </p:pic>
      <p:pic>
        <p:nvPicPr>
          <p:cNvPr id="4" name="Picture 3"/>
          <p:cNvPicPr>
            <a:picLocks noChangeAspect="1"/>
          </p:cNvPicPr>
          <p:nvPr/>
        </p:nvPicPr>
        <p:blipFill rotWithShape="1">
          <a:blip r:embed="rId8" cstate="screen">
            <a:extLst>
              <a:ext uri="{28A0092B-C50C-407E-A947-70E740481C1C}">
                <a14:useLocalDpi xmlns:a14="http://schemas.microsoft.com/office/drawing/2010/main"/>
              </a:ext>
            </a:extLst>
          </a:blip>
          <a:srcRect r="25225" b="25872"/>
          <a:stretch/>
        </p:blipFill>
        <p:spPr>
          <a:xfrm>
            <a:off x="1981129" y="3484060"/>
            <a:ext cx="1546018" cy="1451909"/>
          </a:xfrm>
          <a:prstGeom prst="rect">
            <a:avLst/>
          </a:prstGeom>
        </p:spPr>
      </p:pic>
      <p:pic>
        <p:nvPicPr>
          <p:cNvPr id="5" name="Picture 4"/>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62867" y="5089145"/>
            <a:ext cx="2280807" cy="561293"/>
          </a:xfrm>
          <a:prstGeom prst="rect">
            <a:avLst/>
          </a:prstGeom>
        </p:spPr>
      </p:pic>
      <p:pic>
        <p:nvPicPr>
          <p:cNvPr id="8" name="Picture 7"/>
          <p:cNvPicPr>
            <a:picLocks noChangeAspect="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53477" y="5115694"/>
            <a:ext cx="2704401" cy="565178"/>
          </a:xfrm>
          <a:prstGeom prst="rect">
            <a:avLst/>
          </a:prstGeom>
        </p:spPr>
      </p:pic>
      <p:pic>
        <p:nvPicPr>
          <p:cNvPr id="11" name="Picture 10"/>
          <p:cNvPicPr>
            <a:picLocks noChangeAspect="1"/>
          </p:cNvPicPr>
          <p:nvPr/>
        </p:nvPicPr>
        <p:blipFill>
          <a:blip r:embed="rId11">
            <a:clrChange>
              <a:clrFrom>
                <a:srgbClr val="FFFFFF"/>
              </a:clrFrom>
              <a:clrTo>
                <a:srgbClr val="FFFFFF">
                  <a:alpha val="0"/>
                </a:srgbClr>
              </a:clrTo>
            </a:clrChange>
          </a:blip>
          <a:stretch>
            <a:fillRect/>
          </a:stretch>
        </p:blipFill>
        <p:spPr>
          <a:xfrm>
            <a:off x="5767987" y="4868587"/>
            <a:ext cx="2362065" cy="1090184"/>
          </a:xfrm>
          <a:prstGeom prst="rect">
            <a:avLst/>
          </a:prstGeom>
        </p:spPr>
      </p:pic>
      <p:pic>
        <p:nvPicPr>
          <p:cNvPr id="12" name="Picture 11"/>
          <p:cNvPicPr>
            <a:picLocks noChangeAspect="1"/>
          </p:cNvPicPr>
          <p:nvPr/>
        </p:nvPicPr>
        <p:blipFill>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60125" y="3415871"/>
            <a:ext cx="1514356" cy="1514356"/>
          </a:xfrm>
          <a:prstGeom prst="rect">
            <a:avLst/>
          </a:prstGeom>
        </p:spPr>
      </p:pic>
      <p:pic>
        <p:nvPicPr>
          <p:cNvPr id="13" name="Picture 1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651121" y="2279432"/>
            <a:ext cx="2347415" cy="1032863"/>
          </a:xfrm>
          <a:prstGeom prst="rect">
            <a:avLst/>
          </a:prstGeom>
        </p:spPr>
      </p:pic>
      <p:pic>
        <p:nvPicPr>
          <p:cNvPr id="15" name="Picture 14"/>
          <p:cNvPicPr>
            <a:picLocks noChangeAspect="1"/>
          </p:cNvPicPr>
          <p:nvPr/>
        </p:nvPicPr>
        <p:blipFill>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450494" y="638682"/>
            <a:ext cx="2060297" cy="1538475"/>
          </a:xfrm>
          <a:prstGeom prst="rect">
            <a:avLst/>
          </a:prstGeom>
        </p:spPr>
      </p:pic>
    </p:spTree>
    <p:extLst>
      <p:ext uri="{BB962C8B-B14F-4D97-AF65-F5344CB8AC3E}">
        <p14:creationId xmlns:p14="http://schemas.microsoft.com/office/powerpoint/2010/main" val="90640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11022" y="-1"/>
            <a:ext cx="11731510" cy="6480175"/>
          </a:xfrm>
          <a:prstGeom prst="rect">
            <a:avLst/>
          </a:prstGeom>
        </p:spPr>
      </p:pic>
      <p:sp>
        <p:nvSpPr>
          <p:cNvPr id="2" name="Title 1"/>
          <p:cNvSpPr>
            <a:spLocks noGrp="1"/>
          </p:cNvSpPr>
          <p:nvPr>
            <p:ph type="title"/>
          </p:nvPr>
        </p:nvSpPr>
        <p:spPr/>
        <p:txBody>
          <a:bodyPr/>
          <a:lstStyle/>
          <a:p>
            <a:pPr algn="l"/>
            <a:r>
              <a:rPr lang="en-US" dirty="0">
                <a:solidFill>
                  <a:schemeClr val="bg1"/>
                </a:solidFill>
                <a:effectLst>
                  <a:glow rad="292100">
                    <a:schemeClr val="tx1"/>
                  </a:glow>
                </a:effectLst>
              </a:rPr>
              <a:t/>
            </a:r>
            <a:br>
              <a:rPr lang="en-US" dirty="0">
                <a:solidFill>
                  <a:schemeClr val="bg1"/>
                </a:solidFill>
                <a:effectLst>
                  <a:glow rad="292100">
                    <a:schemeClr val="tx1"/>
                  </a:glow>
                </a:effectLst>
              </a:rPr>
            </a:br>
            <a:r>
              <a:rPr lang="en-US" dirty="0">
                <a:solidFill>
                  <a:schemeClr val="bg1"/>
                </a:solidFill>
                <a:effectLst>
                  <a:glow rad="292100">
                    <a:schemeClr val="tx1"/>
                  </a:glow>
                </a:effectLst>
              </a:rPr>
              <a:t/>
            </a:r>
            <a:br>
              <a:rPr lang="en-US" dirty="0">
                <a:solidFill>
                  <a:schemeClr val="bg1"/>
                </a:solidFill>
                <a:effectLst>
                  <a:glow rad="292100">
                    <a:schemeClr val="tx1"/>
                  </a:glow>
                </a:effectLst>
              </a:rPr>
            </a:br>
            <a:r>
              <a:rPr lang="en-US" dirty="0">
                <a:solidFill>
                  <a:schemeClr val="bg1"/>
                </a:solidFill>
                <a:effectLst>
                  <a:glow rad="292100">
                    <a:schemeClr val="tx1"/>
                  </a:glow>
                </a:effectLst>
              </a:rPr>
              <a:t/>
            </a:r>
            <a:br>
              <a:rPr lang="en-US" dirty="0">
                <a:solidFill>
                  <a:schemeClr val="bg1"/>
                </a:solidFill>
                <a:effectLst>
                  <a:glow rad="292100">
                    <a:schemeClr val="tx1"/>
                  </a:glow>
                </a:effectLst>
              </a:rPr>
            </a:br>
            <a:r>
              <a:rPr lang="en-US" dirty="0">
                <a:solidFill>
                  <a:schemeClr val="bg1"/>
                </a:solidFill>
                <a:effectLst>
                  <a:glow rad="292100">
                    <a:schemeClr val="tx1"/>
                  </a:glow>
                </a:effectLst>
              </a:rPr>
              <a:t/>
            </a:r>
            <a:br>
              <a:rPr lang="en-US" dirty="0">
                <a:solidFill>
                  <a:schemeClr val="bg1"/>
                </a:solidFill>
                <a:effectLst>
                  <a:glow rad="292100">
                    <a:schemeClr val="tx1"/>
                  </a:glow>
                </a:effectLst>
              </a:rPr>
            </a:br>
            <a:r>
              <a:rPr lang="en-US" dirty="0">
                <a:solidFill>
                  <a:schemeClr val="bg1"/>
                </a:solidFill>
                <a:effectLst>
                  <a:glow rad="292100">
                    <a:schemeClr val="tx1"/>
                  </a:glow>
                </a:effectLst>
              </a:rPr>
              <a:t/>
            </a:r>
            <a:br>
              <a:rPr lang="en-US" dirty="0">
                <a:solidFill>
                  <a:schemeClr val="bg1"/>
                </a:solidFill>
                <a:effectLst>
                  <a:glow rad="292100">
                    <a:schemeClr val="tx1"/>
                  </a:glow>
                </a:effectLst>
              </a:rPr>
            </a:br>
            <a:r>
              <a:rPr lang="en-US" dirty="0">
                <a:solidFill>
                  <a:schemeClr val="bg1"/>
                </a:solidFill>
                <a:effectLst>
                  <a:glow rad="292100">
                    <a:schemeClr val="tx1"/>
                  </a:glow>
                </a:effectLst>
              </a:rPr>
              <a:t>Per </a:t>
            </a:r>
            <a:r>
              <a:rPr lang="en-US" dirty="0" err="1">
                <a:solidFill>
                  <a:schemeClr val="bg1"/>
                </a:solidFill>
                <a:effectLst>
                  <a:glow rad="292100">
                    <a:schemeClr val="tx1"/>
                  </a:glow>
                </a:effectLst>
              </a:rPr>
              <a:t>chiudere</a:t>
            </a:r>
            <a:endParaRPr lang="en-US" dirty="0">
              <a:solidFill>
                <a:schemeClr val="bg1"/>
              </a:solidFill>
              <a:effectLst>
                <a:glow rad="292100">
                  <a:schemeClr val="tx1"/>
                </a:glow>
              </a:effectLst>
            </a:endParaRPr>
          </a:p>
        </p:txBody>
      </p:sp>
    </p:spTree>
    <p:extLst>
      <p:ext uri="{BB962C8B-B14F-4D97-AF65-F5344CB8AC3E}">
        <p14:creationId xmlns:p14="http://schemas.microsoft.com/office/powerpoint/2010/main" val="137682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Ed </a:t>
            </a:r>
            <a:r>
              <a:rPr lang="en-US" dirty="0" err="1"/>
              <a:t>io</a:t>
            </a:r>
            <a:r>
              <a:rPr lang="en-US" dirty="0"/>
              <a:t>, </a:t>
            </a:r>
            <a:r>
              <a:rPr lang="en-US" dirty="0" err="1"/>
              <a:t>che</a:t>
            </a:r>
            <a:r>
              <a:rPr lang="en-US" dirty="0"/>
              <a:t> </a:t>
            </a:r>
            <a:r>
              <a:rPr lang="en-US" dirty="0" err="1"/>
              <a:t>avevo</a:t>
            </a:r>
            <a:r>
              <a:rPr lang="en-US" dirty="0"/>
              <a:t> un account </a:t>
            </a:r>
            <a:r>
              <a:rPr lang="en-US" dirty="0" err="1"/>
              <a:t>DocumentDB</a:t>
            </a:r>
            <a:r>
              <a:rPr lang="en-US" dirty="0"/>
              <a:t>?</a:t>
            </a:r>
          </a:p>
        </p:txBody>
      </p:sp>
      <p:sp>
        <p:nvSpPr>
          <p:cNvPr id="19" name="Content Placeholder 18"/>
          <p:cNvSpPr>
            <a:spLocks noGrp="1"/>
          </p:cNvSpPr>
          <p:nvPr>
            <p:ph idx="1"/>
          </p:nvPr>
        </p:nvSpPr>
        <p:spPr>
          <a:xfrm>
            <a:off x="360125" y="1439813"/>
            <a:ext cx="10800000" cy="4680000"/>
          </a:xfrm>
        </p:spPr>
        <p:txBody>
          <a:bodyPr>
            <a:normAutofit/>
          </a:bodyPr>
          <a:lstStyle/>
          <a:p>
            <a:r>
              <a:rPr lang="it-IT" sz="3200" dirty="0"/>
              <a:t>Nessun problema!</a:t>
            </a:r>
          </a:p>
          <a:p>
            <a:r>
              <a:rPr lang="it-IT" sz="3200" dirty="0"/>
              <a:t>Migrazione </a:t>
            </a:r>
            <a:r>
              <a:rPr lang="it-IT" sz="3200" dirty="0" err="1"/>
              <a:t>as</a:t>
            </a:r>
            <a:r>
              <a:rPr lang="it-IT" sz="3200" dirty="0"/>
              <a:t> </a:t>
            </a:r>
            <a:r>
              <a:rPr lang="it-IT" sz="3200" dirty="0" err="1"/>
              <a:t>is</a:t>
            </a:r>
            <a:r>
              <a:rPr lang="it-IT" sz="3200" dirty="0"/>
              <a:t>, trasparente, app invariata</a:t>
            </a:r>
          </a:p>
          <a:p>
            <a:r>
              <a:rPr lang="it-IT" sz="3200" dirty="0"/>
              <a:t>API </a:t>
            </a:r>
            <a:r>
              <a:rPr lang="it-IT" sz="3200" dirty="0" err="1"/>
              <a:t>DocumentDB</a:t>
            </a:r>
            <a:r>
              <a:rPr lang="it-IT" sz="3200" dirty="0"/>
              <a:t> sempre disponibile</a:t>
            </a:r>
          </a:p>
          <a:p>
            <a:r>
              <a:rPr lang="it-IT" sz="3200" dirty="0"/>
              <a:t>Nessuna perdita di dati e/o cambio di configurazione</a:t>
            </a:r>
          </a:p>
          <a:p>
            <a:r>
              <a:rPr lang="it-IT" sz="3200" dirty="0"/>
              <a:t>Miglioramento del portale</a:t>
            </a:r>
          </a:p>
          <a:p>
            <a:r>
              <a:rPr lang="it-IT" sz="3200" dirty="0"/>
              <a:t>Costi identici</a:t>
            </a:r>
          </a:p>
          <a:p>
            <a:r>
              <a:rPr lang="it-IT" sz="3200" dirty="0"/>
              <a:t>SLA identica</a:t>
            </a:r>
            <a:endParaRPr lang="it-IT" dirty="0"/>
          </a:p>
        </p:txBody>
      </p:sp>
    </p:spTree>
    <p:extLst>
      <p:ext uri="{BB962C8B-B14F-4D97-AF65-F5344CB8AC3E}">
        <p14:creationId xmlns:p14="http://schemas.microsoft.com/office/powerpoint/2010/main" val="163381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fade">
                                      <p:cBhvr>
                                        <p:cTn id="27" dur="500"/>
                                        <p:tgtEl>
                                          <p:spTgt spid="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xEl>
                                              <p:pRg st="5" end="5"/>
                                            </p:txEl>
                                          </p:spTgt>
                                        </p:tgtEl>
                                        <p:attrNameLst>
                                          <p:attrName>style.visibility</p:attrName>
                                        </p:attrNameLst>
                                      </p:cBhvr>
                                      <p:to>
                                        <p:strVal val="visible"/>
                                      </p:to>
                                    </p:set>
                                    <p:animEffect transition="in" filter="fade">
                                      <p:cBhvr>
                                        <p:cTn id="32" dur="500"/>
                                        <p:tgtEl>
                                          <p:spTgt spid="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xEl>
                                              <p:pRg st="6" end="6"/>
                                            </p:txEl>
                                          </p:spTgt>
                                        </p:tgtEl>
                                        <p:attrNameLst>
                                          <p:attrName>style.visibility</p:attrName>
                                        </p:attrNameLst>
                                      </p:cBhvr>
                                      <p:to>
                                        <p:strVal val="visible"/>
                                      </p:to>
                                    </p:set>
                                    <p:animEffect transition="in" filter="fade">
                                      <p:cBhvr>
                                        <p:cTn id="37"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E la </a:t>
            </a:r>
            <a:r>
              <a:rPr lang="en-US" dirty="0" err="1"/>
              <a:t>programmabilità</a:t>
            </a:r>
            <a:r>
              <a:rPr lang="en-US" dirty="0"/>
              <a:t>?</a:t>
            </a:r>
          </a:p>
        </p:txBody>
      </p:sp>
      <p:sp>
        <p:nvSpPr>
          <p:cNvPr id="19" name="Content Placeholder 18"/>
          <p:cNvSpPr>
            <a:spLocks noGrp="1"/>
          </p:cNvSpPr>
          <p:nvPr>
            <p:ph idx="1"/>
          </p:nvPr>
        </p:nvSpPr>
        <p:spPr>
          <a:xfrm>
            <a:off x="360125" y="1439813"/>
            <a:ext cx="10800000" cy="4680000"/>
          </a:xfrm>
        </p:spPr>
        <p:txBody>
          <a:bodyPr>
            <a:normAutofit/>
          </a:bodyPr>
          <a:lstStyle/>
          <a:p>
            <a:r>
              <a:rPr lang="it-IT" sz="3200" dirty="0"/>
              <a:t>Se si usa l’API di </a:t>
            </a:r>
            <a:r>
              <a:rPr lang="it-IT" sz="3200" dirty="0" err="1"/>
              <a:t>DocumentDB</a:t>
            </a:r>
            <a:r>
              <a:rPr lang="it-IT" sz="3200" dirty="0"/>
              <a:t>:</a:t>
            </a:r>
          </a:p>
          <a:p>
            <a:pPr lvl="1"/>
            <a:r>
              <a:rPr lang="it-IT" sz="2800" dirty="0"/>
              <a:t>Stored procedure</a:t>
            </a:r>
          </a:p>
          <a:p>
            <a:pPr lvl="1"/>
            <a:r>
              <a:rPr lang="it-IT" sz="2800" dirty="0" err="1"/>
              <a:t>Udf</a:t>
            </a:r>
            <a:endParaRPr lang="it-IT" sz="2800" dirty="0"/>
          </a:p>
          <a:p>
            <a:pPr lvl="1"/>
            <a:r>
              <a:rPr lang="it-IT" sz="2800" dirty="0"/>
              <a:t>Trigger</a:t>
            </a:r>
          </a:p>
          <a:p>
            <a:r>
              <a:rPr lang="it-IT" sz="3200" dirty="0"/>
              <a:t>Disponibili in:</a:t>
            </a:r>
          </a:p>
          <a:p>
            <a:pPr lvl="1"/>
            <a:r>
              <a:rPr lang="it-IT" sz="2800" dirty="0" err="1"/>
              <a:t>Node.js|JavaScript</a:t>
            </a:r>
            <a:endParaRPr lang="it-IT" sz="2800" dirty="0"/>
          </a:p>
          <a:p>
            <a:pPr lvl="1"/>
            <a:r>
              <a:rPr lang="it-IT" sz="2800" dirty="0"/>
              <a:t>.</a:t>
            </a:r>
            <a:r>
              <a:rPr lang="it-IT" sz="2800" dirty="0" err="1"/>
              <a:t>Net|.Net</a:t>
            </a:r>
            <a:r>
              <a:rPr lang="it-IT" sz="2800" dirty="0"/>
              <a:t> Core</a:t>
            </a:r>
          </a:p>
          <a:p>
            <a:pPr lvl="1"/>
            <a:r>
              <a:rPr lang="it-IT" sz="2800" dirty="0" err="1"/>
              <a:t>Python</a:t>
            </a:r>
            <a:endParaRPr lang="it-IT" sz="2800" dirty="0"/>
          </a:p>
        </p:txBody>
      </p:sp>
    </p:spTree>
    <p:extLst>
      <p:ext uri="{BB962C8B-B14F-4D97-AF65-F5344CB8AC3E}">
        <p14:creationId xmlns:p14="http://schemas.microsoft.com/office/powerpoint/2010/main" val="96785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fade">
                                      <p:cBhvr>
                                        <p:cTn id="10" dur="500"/>
                                        <p:tgtEl>
                                          <p:spTgt spid="1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Effect transition="in" filter="fade">
                                      <p:cBhvr>
                                        <p:cTn id="13" dur="500"/>
                                        <p:tgtEl>
                                          <p:spTgt spid="1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xEl>
                                              <p:pRg st="3" end="3"/>
                                            </p:txEl>
                                          </p:spTgt>
                                        </p:tgtEl>
                                        <p:attrNameLst>
                                          <p:attrName>style.visibility</p:attrName>
                                        </p:attrNameLst>
                                      </p:cBhvr>
                                      <p:to>
                                        <p:strVal val="visible"/>
                                      </p:to>
                                    </p:set>
                                    <p:animEffect transition="in" filter="fade">
                                      <p:cBhvr>
                                        <p:cTn id="16" dur="500"/>
                                        <p:tgtEl>
                                          <p:spTgt spid="1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xEl>
                                              <p:pRg st="4" end="4"/>
                                            </p:txEl>
                                          </p:spTgt>
                                        </p:tgtEl>
                                        <p:attrNameLst>
                                          <p:attrName>style.visibility</p:attrName>
                                        </p:attrNameLst>
                                      </p:cBhvr>
                                      <p:to>
                                        <p:strVal val="visible"/>
                                      </p:to>
                                    </p:set>
                                    <p:animEffect transition="in" filter="fade">
                                      <p:cBhvr>
                                        <p:cTn id="21" dur="500"/>
                                        <p:tgtEl>
                                          <p:spTgt spid="19">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xEl>
                                              <p:pRg st="5" end="5"/>
                                            </p:txEl>
                                          </p:spTgt>
                                        </p:tgtEl>
                                        <p:attrNameLst>
                                          <p:attrName>style.visibility</p:attrName>
                                        </p:attrNameLst>
                                      </p:cBhvr>
                                      <p:to>
                                        <p:strVal val="visible"/>
                                      </p:to>
                                    </p:set>
                                    <p:animEffect transition="in" filter="fade">
                                      <p:cBhvr>
                                        <p:cTn id="24" dur="500"/>
                                        <p:tgtEl>
                                          <p:spTgt spid="19">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xEl>
                                              <p:pRg st="6" end="6"/>
                                            </p:txEl>
                                          </p:spTgt>
                                        </p:tgtEl>
                                        <p:attrNameLst>
                                          <p:attrName>style.visibility</p:attrName>
                                        </p:attrNameLst>
                                      </p:cBhvr>
                                      <p:to>
                                        <p:strVal val="visible"/>
                                      </p:to>
                                    </p:set>
                                    <p:animEffect transition="in" filter="fade">
                                      <p:cBhvr>
                                        <p:cTn id="27" dur="500"/>
                                        <p:tgtEl>
                                          <p:spTgt spid="19">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xEl>
                                              <p:pRg st="7" end="7"/>
                                            </p:txEl>
                                          </p:spTgt>
                                        </p:tgtEl>
                                        <p:attrNameLst>
                                          <p:attrName>style.visibility</p:attrName>
                                        </p:attrNameLst>
                                      </p:cBhvr>
                                      <p:to>
                                        <p:strVal val="visible"/>
                                      </p:to>
                                    </p:set>
                                    <p:animEffect transition="in" filter="fade">
                                      <p:cBhvr>
                                        <p:cTn id="30" dur="500"/>
                                        <p:tgtEl>
                                          <p:spTgt spid="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err="1"/>
              <a:t>Consigli</a:t>
            </a:r>
            <a:endParaRPr lang="en-US" dirty="0"/>
          </a:p>
        </p:txBody>
      </p:sp>
      <p:sp>
        <p:nvSpPr>
          <p:cNvPr id="19" name="Content Placeholder 18"/>
          <p:cNvSpPr>
            <a:spLocks noGrp="1"/>
          </p:cNvSpPr>
          <p:nvPr>
            <p:ph idx="1"/>
          </p:nvPr>
        </p:nvSpPr>
        <p:spPr>
          <a:xfrm>
            <a:off x="360125" y="1439813"/>
            <a:ext cx="10800000" cy="4680000"/>
          </a:xfrm>
        </p:spPr>
        <p:txBody>
          <a:bodyPr>
            <a:normAutofit/>
          </a:bodyPr>
          <a:lstStyle/>
          <a:p>
            <a:r>
              <a:rPr lang="it-IT" sz="3200" dirty="0"/>
              <a:t>Determinare chiavi di partizionamento efficaci (da subito)</a:t>
            </a:r>
          </a:p>
          <a:p>
            <a:pPr lvl="1"/>
            <a:r>
              <a:rPr lang="it-IT" sz="2800" dirty="0"/>
              <a:t>Evitare la stessa chiave per tutti gli elementi</a:t>
            </a:r>
          </a:p>
          <a:p>
            <a:pPr lvl="1"/>
            <a:r>
              <a:rPr lang="it-IT" sz="2800" dirty="0"/>
              <a:t>Evitare una chiave diversa per ogni elemento (univoca)</a:t>
            </a:r>
          </a:p>
          <a:p>
            <a:pPr lvl="1"/>
            <a:r>
              <a:rPr lang="it-IT" sz="2800" dirty="0"/>
              <a:t>Chiave corretta = miglior compromesso tra query efficienti e scalabilità della soluzione</a:t>
            </a:r>
          </a:p>
          <a:p>
            <a:r>
              <a:rPr lang="it-IT" sz="3200" dirty="0"/>
              <a:t>Evitare aggiornamenti di proprietà nella stessa partizione</a:t>
            </a:r>
          </a:p>
          <a:p>
            <a:pPr lvl="1"/>
            <a:r>
              <a:rPr lang="it-IT" sz="2800" dirty="0"/>
              <a:t>L’accesso alla singola partizione risulterebbe limitato</a:t>
            </a:r>
            <a:endParaRPr lang="it-IT" dirty="0"/>
          </a:p>
        </p:txBody>
      </p:sp>
    </p:spTree>
    <p:extLst>
      <p:ext uri="{BB962C8B-B14F-4D97-AF65-F5344CB8AC3E}">
        <p14:creationId xmlns:p14="http://schemas.microsoft.com/office/powerpoint/2010/main" val="166025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fade">
                                      <p:cBhvr>
                                        <p:cTn id="10" dur="500"/>
                                        <p:tgtEl>
                                          <p:spTgt spid="1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Effect transition="in" filter="fade">
                                      <p:cBhvr>
                                        <p:cTn id="13" dur="500"/>
                                        <p:tgtEl>
                                          <p:spTgt spid="1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xEl>
                                              <p:pRg st="3" end="3"/>
                                            </p:txEl>
                                          </p:spTgt>
                                        </p:tgtEl>
                                        <p:attrNameLst>
                                          <p:attrName>style.visibility</p:attrName>
                                        </p:attrNameLst>
                                      </p:cBhvr>
                                      <p:to>
                                        <p:strVal val="visible"/>
                                      </p:to>
                                    </p:set>
                                    <p:animEffect transition="in" filter="fade">
                                      <p:cBhvr>
                                        <p:cTn id="16" dur="500"/>
                                        <p:tgtEl>
                                          <p:spTgt spid="1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xEl>
                                              <p:pRg st="4" end="4"/>
                                            </p:txEl>
                                          </p:spTgt>
                                        </p:tgtEl>
                                        <p:attrNameLst>
                                          <p:attrName>style.visibility</p:attrName>
                                        </p:attrNameLst>
                                      </p:cBhvr>
                                      <p:to>
                                        <p:strVal val="visible"/>
                                      </p:to>
                                    </p:set>
                                    <p:animEffect transition="in" filter="fade">
                                      <p:cBhvr>
                                        <p:cTn id="21" dur="500"/>
                                        <p:tgtEl>
                                          <p:spTgt spid="19">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xEl>
                                              <p:pRg st="5" end="5"/>
                                            </p:txEl>
                                          </p:spTgt>
                                        </p:tgtEl>
                                        <p:attrNameLst>
                                          <p:attrName>style.visibility</p:attrName>
                                        </p:attrNameLst>
                                      </p:cBhvr>
                                      <p:to>
                                        <p:strVal val="visible"/>
                                      </p:to>
                                    </p:set>
                                    <p:animEffect transition="in" filter="fade">
                                      <p:cBhvr>
                                        <p:cTn id="24" dur="500"/>
                                        <p:tgtEl>
                                          <p:spTgt spid="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err="1"/>
              <a:t>Conclusioni</a:t>
            </a:r>
            <a:endParaRPr lang="en-US" dirty="0"/>
          </a:p>
        </p:txBody>
      </p:sp>
      <p:sp>
        <p:nvSpPr>
          <p:cNvPr id="19" name="Content Placeholder 18"/>
          <p:cNvSpPr>
            <a:spLocks noGrp="1"/>
          </p:cNvSpPr>
          <p:nvPr>
            <p:ph idx="1"/>
          </p:nvPr>
        </p:nvSpPr>
        <p:spPr>
          <a:xfrm>
            <a:off x="360125" y="1439813"/>
            <a:ext cx="10800000" cy="4680000"/>
          </a:xfrm>
        </p:spPr>
        <p:txBody>
          <a:bodyPr>
            <a:normAutofit/>
          </a:bodyPr>
          <a:lstStyle/>
          <a:p>
            <a:r>
              <a:rPr lang="it-IT" sz="3200" dirty="0"/>
              <a:t>Perché multi-model? Perché schema-</a:t>
            </a:r>
            <a:r>
              <a:rPr lang="it-IT" sz="3200" dirty="0" err="1"/>
              <a:t>less</a:t>
            </a:r>
            <a:r>
              <a:rPr lang="it-IT" sz="3200" dirty="0"/>
              <a:t>?</a:t>
            </a: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9" y="2008908"/>
            <a:ext cx="11520488" cy="3796147"/>
          </a:xfrm>
          <a:prstGeom prst="rect">
            <a:avLst/>
          </a:prstGeom>
          <a:effectLst/>
        </p:spPr>
      </p:pic>
    </p:spTree>
    <p:extLst>
      <p:ext uri="{BB962C8B-B14F-4D97-AF65-F5344CB8AC3E}">
        <p14:creationId xmlns:p14="http://schemas.microsoft.com/office/powerpoint/2010/main" val="115295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err="1"/>
              <a:t>Conclusioni</a:t>
            </a:r>
            <a:endParaRPr lang="en-US" dirty="0"/>
          </a:p>
        </p:txBody>
      </p:sp>
      <p:sp>
        <p:nvSpPr>
          <p:cNvPr id="19" name="Content Placeholder 18"/>
          <p:cNvSpPr>
            <a:spLocks noGrp="1"/>
          </p:cNvSpPr>
          <p:nvPr>
            <p:ph idx="1"/>
          </p:nvPr>
        </p:nvSpPr>
        <p:spPr>
          <a:xfrm>
            <a:off x="360125" y="1439813"/>
            <a:ext cx="10800000" cy="4680000"/>
          </a:xfrm>
        </p:spPr>
        <p:txBody>
          <a:bodyPr>
            <a:normAutofit/>
          </a:bodyPr>
          <a:lstStyle/>
          <a:p>
            <a:r>
              <a:rPr lang="it-IT" sz="3200" dirty="0"/>
              <a:t>Un sistema così, consente al cliente di</a:t>
            </a:r>
          </a:p>
          <a:p>
            <a:pPr lvl="1"/>
            <a:r>
              <a:rPr lang="it-IT" sz="2800" dirty="0"/>
              <a:t>Configurare elasticamente </a:t>
            </a:r>
            <a:r>
              <a:rPr lang="it-IT" sz="2800" dirty="0" err="1"/>
              <a:t>storage</a:t>
            </a:r>
            <a:r>
              <a:rPr lang="it-IT" sz="2800" dirty="0"/>
              <a:t> e throughput</a:t>
            </a:r>
          </a:p>
          <a:p>
            <a:pPr lvl="1"/>
            <a:r>
              <a:rPr lang="it-IT" sz="2800" dirty="0"/>
              <a:t>Scrivere correttamente applicazioni su database distribuiti</a:t>
            </a:r>
          </a:p>
          <a:p>
            <a:pPr lvl="1"/>
            <a:r>
              <a:rPr lang="it-IT" sz="2800" dirty="0"/>
              <a:t>Avere un sistema “Always On”</a:t>
            </a:r>
          </a:p>
          <a:p>
            <a:pPr lvl="1"/>
            <a:r>
              <a:rPr lang="it-IT" sz="2800" dirty="0"/>
              <a:t>Slegare il </a:t>
            </a:r>
            <a:r>
              <a:rPr lang="it-IT" sz="2800" dirty="0" err="1"/>
              <a:t>dev</a:t>
            </a:r>
            <a:r>
              <a:rPr lang="it-IT" sz="2800" dirty="0"/>
              <a:t> dallo schema del database (indici compresi)</a:t>
            </a:r>
          </a:p>
          <a:p>
            <a:pPr lvl="1"/>
            <a:r>
              <a:rPr lang="it-IT" sz="2800" dirty="0"/>
              <a:t>Sfruttare sempre più API per l’accesso</a:t>
            </a:r>
          </a:p>
          <a:p>
            <a:pPr lvl="1"/>
            <a:r>
              <a:rPr lang="it-IT" sz="2800" dirty="0"/>
              <a:t>Ridurre i costi e fornire una SLA comprensiva e semplice</a:t>
            </a:r>
          </a:p>
          <a:p>
            <a:pPr lvl="1"/>
            <a:endParaRPr lang="it-IT" dirty="0"/>
          </a:p>
        </p:txBody>
      </p:sp>
    </p:spTree>
    <p:extLst>
      <p:ext uri="{BB962C8B-B14F-4D97-AF65-F5344CB8AC3E}">
        <p14:creationId xmlns:p14="http://schemas.microsoft.com/office/powerpoint/2010/main" val="1860946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fade">
                                      <p:cBhvr>
                                        <p:cTn id="27" dur="500"/>
                                        <p:tgtEl>
                                          <p:spTgt spid="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xEl>
                                              <p:pRg st="5" end="5"/>
                                            </p:txEl>
                                          </p:spTgt>
                                        </p:tgtEl>
                                        <p:attrNameLst>
                                          <p:attrName>style.visibility</p:attrName>
                                        </p:attrNameLst>
                                      </p:cBhvr>
                                      <p:to>
                                        <p:strVal val="visible"/>
                                      </p:to>
                                    </p:set>
                                    <p:animEffect transition="in" filter="fade">
                                      <p:cBhvr>
                                        <p:cTn id="32" dur="500"/>
                                        <p:tgtEl>
                                          <p:spTgt spid="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xEl>
                                              <p:pRg st="6" end="6"/>
                                            </p:txEl>
                                          </p:spTgt>
                                        </p:tgtEl>
                                        <p:attrNameLst>
                                          <p:attrName>style.visibility</p:attrName>
                                        </p:attrNameLst>
                                      </p:cBhvr>
                                      <p:to>
                                        <p:strVal val="visible"/>
                                      </p:to>
                                    </p:set>
                                    <p:animEffect transition="in" filter="fade">
                                      <p:cBhvr>
                                        <p:cTn id="37"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err="1"/>
              <a:t>Introduzione</a:t>
            </a:r>
            <a:endParaRPr lang="en-US" dirty="0"/>
          </a:p>
        </p:txBody>
      </p:sp>
      <p:sp>
        <p:nvSpPr>
          <p:cNvPr id="19" name="Content Placeholder 18"/>
          <p:cNvSpPr>
            <a:spLocks noGrp="1"/>
          </p:cNvSpPr>
          <p:nvPr>
            <p:ph idx="1"/>
          </p:nvPr>
        </p:nvSpPr>
        <p:spPr>
          <a:xfrm>
            <a:off x="360125" y="1439813"/>
            <a:ext cx="10800000" cy="4680000"/>
          </a:xfrm>
        </p:spPr>
        <p:txBody>
          <a:bodyPr>
            <a:normAutofit/>
          </a:bodyPr>
          <a:lstStyle/>
          <a:p>
            <a:r>
              <a:rPr lang="it-IT" sz="3200" dirty="0"/>
              <a:t>Che cos’è Azure </a:t>
            </a:r>
            <a:r>
              <a:rPr lang="it-IT" sz="3200" dirty="0" err="1"/>
              <a:t>Cosmos</a:t>
            </a:r>
            <a:r>
              <a:rPr lang="it-IT" sz="3200" dirty="0"/>
              <a:t> DB?</a:t>
            </a:r>
          </a:p>
          <a:p>
            <a:pPr lvl="1"/>
            <a:r>
              <a:rPr lang="it-IT" sz="2400" dirty="0"/>
              <a:t>È un servizio di database</a:t>
            </a:r>
          </a:p>
          <a:p>
            <a:pPr lvl="1"/>
            <a:r>
              <a:rPr lang="it-IT" sz="2400" dirty="0"/>
              <a:t>È </a:t>
            </a:r>
            <a:r>
              <a:rPr lang="it-IT" sz="2400" dirty="0" err="1"/>
              <a:t>multimodello</a:t>
            </a:r>
            <a:r>
              <a:rPr lang="it-IT" sz="2400" dirty="0"/>
              <a:t> (</a:t>
            </a:r>
            <a:r>
              <a:rPr lang="it-IT" sz="2400" dirty="0" err="1"/>
              <a:t>polyglot</a:t>
            </a:r>
            <a:r>
              <a:rPr lang="it-IT" sz="2400" dirty="0"/>
              <a:t> </a:t>
            </a:r>
            <a:r>
              <a:rPr lang="it-IT" sz="2400" dirty="0" err="1"/>
              <a:t>persistency</a:t>
            </a:r>
            <a:r>
              <a:rPr lang="it-IT" sz="2400" dirty="0"/>
              <a:t>)</a:t>
            </a:r>
          </a:p>
          <a:p>
            <a:pPr lvl="1"/>
            <a:r>
              <a:rPr lang="it-IT" sz="2400" dirty="0"/>
              <a:t>È distribuito a livello globale</a:t>
            </a:r>
          </a:p>
          <a:p>
            <a:pPr lvl="1"/>
            <a:r>
              <a:rPr lang="it-IT" sz="2400" dirty="0"/>
              <a:t>Supporta scalabilità elastica</a:t>
            </a:r>
          </a:p>
          <a:p>
            <a:pPr lvl="1"/>
            <a:r>
              <a:rPr lang="it-IT" sz="2400" dirty="0"/>
              <a:t>È altamente configurabile, flessibile e misurabile</a:t>
            </a:r>
          </a:p>
          <a:p>
            <a:pPr lvl="1"/>
            <a:r>
              <a:rPr lang="it-IT" sz="2400" dirty="0"/>
              <a:t>È a bassa latenza, veloce ed affidabile</a:t>
            </a:r>
          </a:p>
          <a:p>
            <a:pPr lvl="1"/>
            <a:r>
              <a:rPr lang="it-IT" sz="2400" dirty="0"/>
              <a:t>Supporta più livelli di coerenza</a:t>
            </a:r>
          </a:p>
          <a:p>
            <a:pPr lvl="1"/>
            <a:r>
              <a:rPr lang="it-IT" sz="2400" dirty="0"/>
              <a:t>Ha una SLA ben definita</a:t>
            </a:r>
          </a:p>
        </p:txBody>
      </p:sp>
    </p:spTree>
    <p:extLst>
      <p:ext uri="{BB962C8B-B14F-4D97-AF65-F5344CB8AC3E}">
        <p14:creationId xmlns:p14="http://schemas.microsoft.com/office/powerpoint/2010/main" val="15852715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fade">
                                      <p:cBhvr>
                                        <p:cTn id="27" dur="500"/>
                                        <p:tgtEl>
                                          <p:spTgt spid="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xEl>
                                              <p:pRg st="5" end="5"/>
                                            </p:txEl>
                                          </p:spTgt>
                                        </p:tgtEl>
                                        <p:attrNameLst>
                                          <p:attrName>style.visibility</p:attrName>
                                        </p:attrNameLst>
                                      </p:cBhvr>
                                      <p:to>
                                        <p:strVal val="visible"/>
                                      </p:to>
                                    </p:set>
                                    <p:animEffect transition="in" filter="fade">
                                      <p:cBhvr>
                                        <p:cTn id="32" dur="500"/>
                                        <p:tgtEl>
                                          <p:spTgt spid="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xEl>
                                              <p:pRg st="6" end="6"/>
                                            </p:txEl>
                                          </p:spTgt>
                                        </p:tgtEl>
                                        <p:attrNameLst>
                                          <p:attrName>style.visibility</p:attrName>
                                        </p:attrNameLst>
                                      </p:cBhvr>
                                      <p:to>
                                        <p:strVal val="visible"/>
                                      </p:to>
                                    </p:set>
                                    <p:animEffect transition="in" filter="fade">
                                      <p:cBhvr>
                                        <p:cTn id="37" dur="500"/>
                                        <p:tgtEl>
                                          <p:spTgt spid="1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xEl>
                                              <p:pRg st="7" end="7"/>
                                            </p:txEl>
                                          </p:spTgt>
                                        </p:tgtEl>
                                        <p:attrNameLst>
                                          <p:attrName>style.visibility</p:attrName>
                                        </p:attrNameLst>
                                      </p:cBhvr>
                                      <p:to>
                                        <p:strVal val="visible"/>
                                      </p:to>
                                    </p:set>
                                    <p:animEffect transition="in" filter="fade">
                                      <p:cBhvr>
                                        <p:cTn id="42" dur="500"/>
                                        <p:tgtEl>
                                          <p:spTgt spid="1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xEl>
                                              <p:pRg st="8" end="8"/>
                                            </p:txEl>
                                          </p:spTgt>
                                        </p:tgtEl>
                                        <p:attrNameLst>
                                          <p:attrName>style.visibility</p:attrName>
                                        </p:attrNameLst>
                                      </p:cBhvr>
                                      <p:to>
                                        <p:strVal val="visible"/>
                                      </p:to>
                                    </p:set>
                                    <p:animEffect transition="in" filter="fade">
                                      <p:cBhvr>
                                        <p:cTn id="47" dur="500"/>
                                        <p:tgtEl>
                                          <p:spTgt spid="1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Risorse</a:t>
            </a:r>
            <a:endParaRPr lang="en-US" dirty="0"/>
          </a:p>
        </p:txBody>
      </p:sp>
      <p:sp>
        <p:nvSpPr>
          <p:cNvPr id="5" name="Content Placeholder 4"/>
          <p:cNvSpPr>
            <a:spLocks noGrp="1"/>
          </p:cNvSpPr>
          <p:nvPr>
            <p:ph idx="1"/>
          </p:nvPr>
        </p:nvSpPr>
        <p:spPr>
          <a:xfrm>
            <a:off x="361038" y="1260473"/>
            <a:ext cx="10800000" cy="5039450"/>
          </a:xfrm>
        </p:spPr>
        <p:txBody>
          <a:bodyPr>
            <a:normAutofit/>
          </a:bodyPr>
          <a:lstStyle/>
          <a:p>
            <a:r>
              <a:rPr lang="en-US" sz="2000" dirty="0" err="1"/>
              <a:t>Partizionamento</a:t>
            </a:r>
            <a:r>
              <a:rPr lang="en-US" sz="2000" dirty="0"/>
              <a:t> - </a:t>
            </a:r>
            <a:r>
              <a:rPr lang="en-US" sz="2000" dirty="0">
                <a:hlinkClick r:id="rId3"/>
              </a:rPr>
              <a:t>https://docs.microsoft.com/it-it/azure/cosmos-db/partition-data</a:t>
            </a:r>
            <a:endParaRPr lang="en-US" sz="2000" dirty="0"/>
          </a:p>
          <a:p>
            <a:r>
              <a:rPr lang="en-US" sz="2000" dirty="0" err="1"/>
              <a:t>Costi</a:t>
            </a:r>
            <a:r>
              <a:rPr lang="en-US" sz="2000" dirty="0"/>
              <a:t> (</a:t>
            </a:r>
            <a:r>
              <a:rPr lang="en-US" sz="2000" dirty="0" err="1"/>
              <a:t>calcolatore</a:t>
            </a:r>
            <a:r>
              <a:rPr lang="en-US" sz="2000" dirty="0"/>
              <a:t>) - </a:t>
            </a:r>
            <a:r>
              <a:rPr lang="en-US" sz="2000" dirty="0">
                <a:hlinkClick r:id="rId4"/>
              </a:rPr>
              <a:t>https://azure.microsoft.com/it-it/pricing/details/cosmos-db/</a:t>
            </a:r>
            <a:endParaRPr lang="en-US" sz="2000" dirty="0"/>
          </a:p>
          <a:p>
            <a:r>
              <a:rPr lang="en-US" sz="2000" dirty="0"/>
              <a:t>Throughput (</a:t>
            </a:r>
            <a:r>
              <a:rPr lang="en-US" sz="2000" dirty="0" err="1"/>
              <a:t>calcolatore</a:t>
            </a:r>
            <a:r>
              <a:rPr lang="en-US" sz="2000" dirty="0"/>
              <a:t>) - </a:t>
            </a:r>
            <a:r>
              <a:rPr lang="en-US" sz="2000" dirty="0">
                <a:hlinkClick r:id="rId5"/>
              </a:rPr>
              <a:t>https://www.documentdb.com/capacityplanner</a:t>
            </a:r>
            <a:endParaRPr lang="en-US" sz="2000" dirty="0"/>
          </a:p>
          <a:p>
            <a:r>
              <a:rPr lang="en-US" sz="2000" dirty="0" err="1"/>
              <a:t>Controllo</a:t>
            </a:r>
            <a:r>
              <a:rPr lang="en-US" sz="2000" dirty="0"/>
              <a:t> </a:t>
            </a:r>
            <a:r>
              <a:rPr lang="en-US" sz="2000" dirty="0" err="1"/>
              <a:t>linearità</a:t>
            </a:r>
            <a:r>
              <a:rPr lang="en-US" sz="2000" dirty="0"/>
              <a:t> - </a:t>
            </a:r>
            <a:r>
              <a:rPr lang="en-US" sz="2000" dirty="0">
                <a:hlinkClick r:id="rId6"/>
              </a:rPr>
              <a:t>http://dl.acm.org/citation.cfm?id=1806634</a:t>
            </a:r>
            <a:endParaRPr lang="en-US" sz="2000" dirty="0"/>
          </a:p>
          <a:p>
            <a:r>
              <a:rPr lang="en-US" sz="2000" dirty="0" err="1"/>
              <a:t>Articolo</a:t>
            </a:r>
            <a:r>
              <a:rPr lang="en-US" sz="2000" dirty="0"/>
              <a:t> Daniel J. </a:t>
            </a:r>
            <a:r>
              <a:rPr lang="en-US" sz="2000" dirty="0" err="1"/>
              <a:t>Abadi</a:t>
            </a:r>
            <a:r>
              <a:rPr lang="en-US" sz="2000" dirty="0"/>
              <a:t> </a:t>
            </a:r>
            <a:r>
              <a:rPr lang="en-US" sz="2000" dirty="0" err="1"/>
              <a:t>sulla</a:t>
            </a:r>
            <a:r>
              <a:rPr lang="en-US" sz="2000" dirty="0"/>
              <a:t> </a:t>
            </a:r>
            <a:r>
              <a:rPr lang="en-US" sz="2000" dirty="0" err="1"/>
              <a:t>coerenza</a:t>
            </a:r>
            <a:r>
              <a:rPr lang="en-US" sz="2000" dirty="0"/>
              <a:t> - </a:t>
            </a:r>
            <a:r>
              <a:rPr lang="en-US" sz="2000" dirty="0">
                <a:hlinkClick r:id="rId7"/>
              </a:rPr>
              <a:t>http://cs-www.cs.yale.edu/homes/dna/papers/abadi-pacelc.pdf</a:t>
            </a:r>
            <a:endParaRPr lang="en-US" sz="2000" dirty="0"/>
          </a:p>
          <a:p>
            <a:r>
              <a:rPr lang="en-US" sz="2000" dirty="0"/>
              <a:t>FAQ - </a:t>
            </a:r>
            <a:r>
              <a:rPr lang="en-US" sz="2000" dirty="0">
                <a:hlinkClick r:id="rId8"/>
              </a:rPr>
              <a:t>https://docs.microsoft.com/it-it/azure/cosmos-db/faq</a:t>
            </a:r>
            <a:endParaRPr lang="en-US" sz="2000" dirty="0"/>
          </a:p>
          <a:p>
            <a:r>
              <a:rPr lang="en-US" sz="2000" dirty="0" err="1"/>
              <a:t>Costo</a:t>
            </a:r>
            <a:r>
              <a:rPr lang="en-US" sz="2000" dirty="0"/>
              <a:t> </a:t>
            </a:r>
            <a:r>
              <a:rPr lang="en-US" sz="2000" dirty="0" err="1"/>
              <a:t>totale</a:t>
            </a:r>
            <a:r>
              <a:rPr lang="en-US" sz="2000" dirty="0"/>
              <a:t> di </a:t>
            </a:r>
            <a:r>
              <a:rPr lang="en-US" sz="2000" dirty="0" err="1"/>
              <a:t>proprietà</a:t>
            </a:r>
            <a:r>
              <a:rPr lang="en-US" sz="2000" dirty="0"/>
              <a:t> - </a:t>
            </a:r>
            <a:r>
              <a:rPr lang="en-US" sz="2000" dirty="0">
                <a:hlinkClick r:id="rId9"/>
              </a:rPr>
              <a:t>https://aka.ms/documentdb-tco-paper</a:t>
            </a:r>
            <a:endParaRPr lang="en-US" sz="2000" dirty="0"/>
          </a:p>
          <a:p>
            <a:r>
              <a:rPr lang="en-US" sz="2000" dirty="0"/>
              <a:t>20 tips: </a:t>
            </a:r>
            <a:r>
              <a:rPr lang="en-US" sz="2000" dirty="0">
                <a:hlinkClick r:id="rId10"/>
              </a:rPr>
              <a:t>https://docs.microsoft.com/it-it/azure/cosmos-db/20-days-of-tips</a:t>
            </a:r>
            <a:endParaRPr lang="en-US" sz="2000" dirty="0"/>
          </a:p>
          <a:p>
            <a:r>
              <a:rPr lang="en-US" sz="2000" dirty="0" err="1"/>
              <a:t>Esempi</a:t>
            </a:r>
            <a:r>
              <a:rPr lang="en-US" sz="2000" dirty="0"/>
              <a:t> di </a:t>
            </a:r>
            <a:r>
              <a:rPr lang="en-US" sz="2000" dirty="0" err="1"/>
              <a:t>codice</a:t>
            </a:r>
            <a:r>
              <a:rPr lang="en-US" sz="2000" dirty="0"/>
              <a:t>: </a:t>
            </a:r>
            <a:r>
              <a:rPr lang="en-US" sz="2000" dirty="0">
                <a:hlinkClick r:id="rId11"/>
              </a:rPr>
              <a:t>https://azure.microsoft.com/en-us/resources/samples/?service=cosmos-db</a:t>
            </a:r>
            <a:endParaRPr lang="en-US" sz="2000" dirty="0"/>
          </a:p>
          <a:p>
            <a:r>
              <a:rPr lang="en-US" sz="2000" dirty="0"/>
              <a:t>Query playground: </a:t>
            </a:r>
            <a:r>
              <a:rPr lang="en-US" sz="2000" dirty="0">
                <a:hlinkClick r:id="rId12"/>
              </a:rPr>
              <a:t>https://www.documentdb.com/sql/demo</a:t>
            </a:r>
            <a:endParaRPr lang="en-US" sz="2400" dirty="0"/>
          </a:p>
          <a:p>
            <a:endParaRPr lang="en-US" sz="2400" dirty="0"/>
          </a:p>
          <a:p>
            <a:endParaRPr lang="en-US" sz="2400" dirty="0"/>
          </a:p>
          <a:p>
            <a:endParaRPr lang="en-US" sz="4000" dirty="0"/>
          </a:p>
        </p:txBody>
      </p:sp>
    </p:spTree>
    <p:extLst>
      <p:ext uri="{BB962C8B-B14F-4D97-AF65-F5344CB8AC3E}">
        <p14:creationId xmlns:p14="http://schemas.microsoft.com/office/powerpoint/2010/main" val="178086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4832" y="5012415"/>
            <a:ext cx="3810274" cy="1107996"/>
          </a:xfrm>
          <a:prstGeom prst="rect">
            <a:avLst/>
          </a:prstGeom>
          <a:noFill/>
        </p:spPr>
        <p:txBody>
          <a:bodyPr wrap="none" rtlCol="0">
            <a:spAutoFit/>
          </a:bodyPr>
          <a:lstStyle/>
          <a:p>
            <a:pPr algn="ctr"/>
            <a:r>
              <a:rPr lang="en-US" sz="6600" dirty="0"/>
              <a:t>THANKS!!!</a:t>
            </a:r>
          </a:p>
        </p:txBody>
      </p:sp>
    </p:spTree>
    <p:extLst>
      <p:ext uri="{BB962C8B-B14F-4D97-AF65-F5344CB8AC3E}">
        <p14:creationId xmlns:p14="http://schemas.microsoft.com/office/powerpoint/2010/main" val="95844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alphaModFix amt="20000"/>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a:ext>
            </a:extLst>
          </a:blip>
          <a:srcRect l="12784" r="21678"/>
          <a:stretch/>
        </p:blipFill>
        <p:spPr>
          <a:xfrm>
            <a:off x="1" y="1324380"/>
            <a:ext cx="11520488" cy="4577655"/>
          </a:xfrm>
          <a:prstGeom prst="rect">
            <a:avLst/>
          </a:prstGeom>
        </p:spPr>
      </p:pic>
      <p:sp>
        <p:nvSpPr>
          <p:cNvPr id="18" name="Title 17"/>
          <p:cNvSpPr>
            <a:spLocks noGrp="1"/>
          </p:cNvSpPr>
          <p:nvPr>
            <p:ph type="title"/>
          </p:nvPr>
        </p:nvSpPr>
        <p:spPr/>
        <p:txBody>
          <a:bodyPr/>
          <a:lstStyle/>
          <a:p>
            <a:r>
              <a:rPr lang="en-US" dirty="0" err="1"/>
              <a:t>C’era</a:t>
            </a:r>
            <a:r>
              <a:rPr lang="en-US" dirty="0"/>
              <a:t> </a:t>
            </a:r>
            <a:r>
              <a:rPr lang="en-US" dirty="0" err="1"/>
              <a:t>una</a:t>
            </a:r>
            <a:r>
              <a:rPr lang="en-US" dirty="0"/>
              <a:t> </a:t>
            </a:r>
            <a:r>
              <a:rPr lang="en-US" dirty="0" err="1"/>
              <a:t>volta</a:t>
            </a:r>
            <a:r>
              <a:rPr lang="mr-IN" dirty="0"/>
              <a:t>…</a:t>
            </a:r>
            <a:endParaRPr lang="en-US" dirty="0"/>
          </a:p>
        </p:txBody>
      </p:sp>
      <p:sp>
        <p:nvSpPr>
          <p:cNvPr id="19" name="Content Placeholder 18"/>
          <p:cNvSpPr>
            <a:spLocks noGrp="1"/>
          </p:cNvSpPr>
          <p:nvPr>
            <p:ph idx="1"/>
          </p:nvPr>
        </p:nvSpPr>
        <p:spPr>
          <a:xfrm>
            <a:off x="360125" y="1439813"/>
            <a:ext cx="10800000" cy="4680000"/>
          </a:xfrm>
        </p:spPr>
        <p:txBody>
          <a:bodyPr>
            <a:normAutofit/>
          </a:bodyPr>
          <a:lstStyle/>
          <a:p>
            <a:r>
              <a:rPr lang="it-IT" sz="4800" b="1" dirty="0"/>
              <a:t>2010</a:t>
            </a:r>
            <a:endParaRPr lang="it-IT" sz="2800" b="1" dirty="0"/>
          </a:p>
          <a:p>
            <a:r>
              <a:rPr lang="it-IT" sz="2800" dirty="0"/>
              <a:t>Ex ”Project Florence”</a:t>
            </a:r>
          </a:p>
          <a:p>
            <a:r>
              <a:rPr lang="it-IT" sz="2800" dirty="0"/>
              <a:t>Nasce per applicazioni onerose all’interno di Microsoft</a:t>
            </a:r>
          </a:p>
          <a:p>
            <a:r>
              <a:rPr lang="it-IT" sz="2800" dirty="0"/>
              <a:t>Perché non esporle? Risposta: </a:t>
            </a:r>
            <a:r>
              <a:rPr lang="it-IT" sz="2800" dirty="0" err="1"/>
              <a:t>DocumentDB</a:t>
            </a:r>
            <a:r>
              <a:rPr lang="it-IT" sz="2800" dirty="0"/>
              <a:t> (pubblico)</a:t>
            </a:r>
          </a:p>
          <a:p>
            <a:endParaRPr lang="it-IT" sz="2800" dirty="0"/>
          </a:p>
          <a:p>
            <a:r>
              <a:rPr lang="it-IT" sz="4800" b="1" dirty="0"/>
              <a:t>2017</a:t>
            </a:r>
            <a:endParaRPr lang="it-IT" sz="2800" b="1" dirty="0"/>
          </a:p>
          <a:p>
            <a:r>
              <a:rPr lang="it-IT" sz="2800" dirty="0"/>
              <a:t>Da </a:t>
            </a:r>
            <a:r>
              <a:rPr lang="it-IT" sz="2800" dirty="0" err="1"/>
              <a:t>DocumentDB</a:t>
            </a:r>
            <a:r>
              <a:rPr lang="it-IT" sz="2800" dirty="0"/>
              <a:t> a Azure </a:t>
            </a:r>
            <a:r>
              <a:rPr lang="it-IT" sz="2800" dirty="0" err="1"/>
              <a:t>Cosmos</a:t>
            </a:r>
            <a:r>
              <a:rPr lang="it-IT" sz="2800" dirty="0"/>
              <a:t> DB!</a:t>
            </a:r>
          </a:p>
          <a:p>
            <a:endParaRPr lang="it-IT" dirty="0"/>
          </a:p>
          <a:p>
            <a:endParaRPr lang="en-US" dirty="0"/>
          </a:p>
        </p:txBody>
      </p:sp>
      <p:pic>
        <p:nvPicPr>
          <p:cNvPr id="2050" name="Picture 2" descr="https://lifeasahuman.com/files/2011/05/PT-AO773_EVOLUT_F_20100521192057-550x217.jpg">
            <a:extLst>
              <a:ext uri="{FF2B5EF4-FFF2-40B4-BE49-F238E27FC236}">
                <a16:creationId xmlns:a16="http://schemas.microsoft.com/office/drawing/2014/main" xmlns="" id="{039B2D42-0F73-4137-9402-C79F9390E192}"/>
              </a:ext>
            </a:extLst>
          </p:cNvPr>
          <p:cNvPicPr>
            <a:picLocks noChangeAspect="1" noChangeArrowheads="1"/>
          </p:cNvPicPr>
          <p:nvPr/>
        </p:nvPicPr>
        <p:blipFill>
          <a:blip r:embed="rId5">
            <a:clrChange>
              <a:clrFrom>
                <a:srgbClr val="FEFEFE"/>
              </a:clrFrom>
              <a:clrTo>
                <a:srgbClr val="FEFEFE">
                  <a:alpha val="0"/>
                </a:srgbClr>
              </a:clrTo>
            </a:clrChange>
            <a:extLst>
              <a:ext uri="{BEBA8EAE-BF5A-486C-A8C5-ECC9F3942E4B}">
                <a14:imgProps xmlns:a14="http://schemas.microsoft.com/office/drawing/2010/main">
                  <a14:imgLayer r:embed="rId6">
                    <a14:imgEffect>
                      <a14:brightnessContrast bright="79000"/>
                    </a14:imgEffect>
                  </a14:imgLayer>
                </a14:imgProps>
              </a:ext>
              <a:ext uri="{28A0092B-C50C-407E-A947-70E740481C1C}">
                <a14:useLocalDpi xmlns:a14="http://schemas.microsoft.com/office/drawing/2010/main"/>
              </a:ext>
            </a:extLst>
          </a:blip>
          <a:srcRect/>
          <a:stretch>
            <a:fillRect/>
          </a:stretch>
        </p:blipFill>
        <p:spPr bwMode="auto">
          <a:xfrm>
            <a:off x="1915454" y="4024675"/>
            <a:ext cx="2330578" cy="9195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4246032" y="3927571"/>
            <a:ext cx="1042050" cy="1113726"/>
          </a:xfrm>
          <a:prstGeom prst="rect">
            <a:avLst/>
          </a:prstGeom>
          <a:noFill/>
        </p:spPr>
      </p:pic>
    </p:spTree>
    <p:extLst>
      <p:ext uri="{BB962C8B-B14F-4D97-AF65-F5344CB8AC3E}">
        <p14:creationId xmlns:p14="http://schemas.microsoft.com/office/powerpoint/2010/main" val="296937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BEBA8EAE-BF5A-486C-A8C5-ECC9F3942E4B}">
                <a14:imgProps xmlns:a14="http://schemas.microsoft.com/office/drawing/2010/main">
                  <a14:imgLayer r:embed="rId3">
                    <a14:imgEffect>
                      <a14:artisticPencilSketch pressure="92"/>
                    </a14:imgEffect>
                  </a14:imgLayer>
                </a14:imgProps>
              </a:ext>
              <a:ext uri="{28A0092B-C50C-407E-A947-70E740481C1C}">
                <a14:useLocalDpi xmlns:a14="http://schemas.microsoft.com/office/drawing/2010/main"/>
              </a:ext>
            </a:extLst>
          </a:blip>
          <a:srcRect/>
          <a:stretch/>
        </p:blipFill>
        <p:spPr>
          <a:xfrm>
            <a:off x="0" y="0"/>
            <a:ext cx="11572406" cy="6480175"/>
          </a:xfrm>
          <a:prstGeom prst="rect">
            <a:avLst/>
          </a:prstGeom>
        </p:spPr>
      </p:pic>
      <p:sp>
        <p:nvSpPr>
          <p:cNvPr id="2" name="Title 1"/>
          <p:cNvSpPr>
            <a:spLocks noGrp="1"/>
          </p:cNvSpPr>
          <p:nvPr>
            <p:ph type="title"/>
          </p:nvPr>
        </p:nvSpPr>
        <p:spPr/>
        <p:txBody>
          <a:bodyPr/>
          <a:lstStyle/>
          <a:p>
            <a:pPr algn="l"/>
            <a:r>
              <a:rPr lang="en-US" b="1" dirty="0">
                <a:solidFill>
                  <a:schemeClr val="bg1"/>
                </a:solidFill>
                <a:effectLst>
                  <a:glow rad="292100">
                    <a:schemeClr val="tx1"/>
                  </a:glow>
                </a:effectLst>
              </a:rPr>
              <a:t/>
            </a:r>
            <a:br>
              <a:rPr lang="en-US" b="1" dirty="0">
                <a:solidFill>
                  <a:schemeClr val="bg1"/>
                </a:solidFill>
                <a:effectLst>
                  <a:glow rad="292100">
                    <a:schemeClr val="tx1"/>
                  </a:glow>
                </a:effectLst>
              </a:rPr>
            </a:br>
            <a:r>
              <a:rPr lang="en-US" b="1" dirty="0">
                <a:solidFill>
                  <a:schemeClr val="bg1"/>
                </a:solidFill>
                <a:effectLst>
                  <a:glow rad="292100">
                    <a:schemeClr val="tx1"/>
                  </a:glow>
                </a:effectLst>
              </a:rPr>
              <a:t/>
            </a:r>
            <a:br>
              <a:rPr lang="en-US" b="1" dirty="0">
                <a:solidFill>
                  <a:schemeClr val="bg1"/>
                </a:solidFill>
                <a:effectLst>
                  <a:glow rad="292100">
                    <a:schemeClr val="tx1"/>
                  </a:glow>
                </a:effectLst>
              </a:rPr>
            </a:br>
            <a:r>
              <a:rPr lang="en-US" b="1" dirty="0">
                <a:solidFill>
                  <a:schemeClr val="bg1"/>
                </a:solidFill>
                <a:effectLst>
                  <a:glow rad="292100">
                    <a:schemeClr val="tx1"/>
                  </a:glow>
                </a:effectLst>
              </a:rPr>
              <a:t/>
            </a:r>
            <a:br>
              <a:rPr lang="en-US" b="1" dirty="0">
                <a:solidFill>
                  <a:schemeClr val="bg1"/>
                </a:solidFill>
                <a:effectLst>
                  <a:glow rad="292100">
                    <a:schemeClr val="tx1"/>
                  </a:glow>
                </a:effectLst>
              </a:rPr>
            </a:br>
            <a:r>
              <a:rPr lang="en-US" b="1" dirty="0">
                <a:solidFill>
                  <a:schemeClr val="bg1"/>
                </a:solidFill>
                <a:effectLst>
                  <a:glow rad="292100">
                    <a:schemeClr val="tx1"/>
                  </a:glow>
                </a:effectLst>
              </a:rPr>
              <a:t/>
            </a:r>
            <a:br>
              <a:rPr lang="en-US" b="1" dirty="0">
                <a:solidFill>
                  <a:schemeClr val="bg1"/>
                </a:solidFill>
                <a:effectLst>
                  <a:glow rad="292100">
                    <a:schemeClr val="tx1"/>
                  </a:glow>
                </a:effectLst>
              </a:rPr>
            </a:br>
            <a:r>
              <a:rPr lang="en-US" b="1" dirty="0">
                <a:solidFill>
                  <a:schemeClr val="bg1"/>
                </a:solidFill>
                <a:effectLst>
                  <a:glow rad="292100">
                    <a:schemeClr val="tx1"/>
                  </a:glow>
                </a:effectLst>
              </a:rPr>
              <a:t/>
            </a:r>
            <a:br>
              <a:rPr lang="en-US" b="1" dirty="0">
                <a:solidFill>
                  <a:schemeClr val="bg1"/>
                </a:solidFill>
                <a:effectLst>
                  <a:glow rad="292100">
                    <a:schemeClr val="tx1"/>
                  </a:glow>
                </a:effectLst>
              </a:rPr>
            </a:br>
            <a:r>
              <a:rPr lang="en-US" b="1" dirty="0" err="1">
                <a:solidFill>
                  <a:schemeClr val="bg1"/>
                </a:solidFill>
                <a:effectLst>
                  <a:glow rad="292100">
                    <a:schemeClr val="tx1"/>
                  </a:glow>
                </a:effectLst>
              </a:rPr>
              <a:t>Caratteristiche</a:t>
            </a:r>
            <a:r>
              <a:rPr lang="en-US" b="1" dirty="0">
                <a:solidFill>
                  <a:schemeClr val="bg1"/>
                </a:solidFill>
                <a:effectLst>
                  <a:glow rad="292100">
                    <a:schemeClr val="tx1"/>
                  </a:glow>
                </a:effectLst>
              </a:rPr>
              <a:t> e </a:t>
            </a:r>
            <a:r>
              <a:rPr lang="en-US" b="1" dirty="0" err="1">
                <a:solidFill>
                  <a:schemeClr val="bg1"/>
                </a:solidFill>
                <a:effectLst>
                  <a:glow rad="292100">
                    <a:schemeClr val="tx1"/>
                  </a:glow>
                </a:effectLst>
              </a:rPr>
              <a:t>funzionalità</a:t>
            </a:r>
            <a:endParaRPr lang="en-US" b="1" dirty="0">
              <a:solidFill>
                <a:schemeClr val="bg1"/>
              </a:solidFill>
              <a:effectLst>
                <a:glow rad="292100">
                  <a:schemeClr val="tx1"/>
                </a:glow>
              </a:effectLst>
            </a:endParaRPr>
          </a:p>
        </p:txBody>
      </p:sp>
    </p:spTree>
    <p:extLst>
      <p:ext uri="{BB962C8B-B14F-4D97-AF65-F5344CB8AC3E}">
        <p14:creationId xmlns:p14="http://schemas.microsoft.com/office/powerpoint/2010/main" val="87815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err="1"/>
              <a:t>Caratteristiche</a:t>
            </a:r>
            <a:endParaRPr lang="en-US" dirty="0"/>
          </a:p>
        </p:txBody>
      </p:sp>
      <p:sp>
        <p:nvSpPr>
          <p:cNvPr id="19" name="Content Placeholder 18"/>
          <p:cNvSpPr>
            <a:spLocks noGrp="1"/>
          </p:cNvSpPr>
          <p:nvPr>
            <p:ph idx="1"/>
          </p:nvPr>
        </p:nvSpPr>
        <p:spPr>
          <a:xfrm>
            <a:off x="360125" y="1439813"/>
            <a:ext cx="10800000" cy="4680000"/>
          </a:xfrm>
        </p:spPr>
        <p:txBody>
          <a:bodyPr>
            <a:normAutofit/>
          </a:bodyPr>
          <a:lstStyle/>
          <a:p>
            <a:r>
              <a:rPr lang="it-IT" sz="3200" dirty="0"/>
              <a:t>Servizio database su Azure (</a:t>
            </a:r>
            <a:r>
              <a:rPr lang="it-IT" sz="3200" dirty="0" err="1"/>
              <a:t>PaaS</a:t>
            </a:r>
            <a:r>
              <a:rPr lang="it-IT" sz="3200" dirty="0"/>
              <a:t>)</a:t>
            </a:r>
          </a:p>
          <a:p>
            <a:r>
              <a:rPr lang="it-IT" sz="3200" dirty="0"/>
              <a:t>Storage basato su </a:t>
            </a:r>
            <a:r>
              <a:rPr lang="it-IT" sz="3200" dirty="0" err="1"/>
              <a:t>Atom</a:t>
            </a:r>
            <a:r>
              <a:rPr lang="it-IT" sz="3200" dirty="0"/>
              <a:t>-record-</a:t>
            </a:r>
            <a:r>
              <a:rPr lang="it-IT" sz="3200" dirty="0" err="1"/>
              <a:t>sequence</a:t>
            </a:r>
            <a:r>
              <a:rPr lang="it-IT" sz="3200" dirty="0"/>
              <a:t> (ARS)</a:t>
            </a:r>
          </a:p>
          <a:p>
            <a:pPr lvl="1"/>
            <a:r>
              <a:rPr lang="it-IT" sz="2800" dirty="0"/>
              <a:t>A </a:t>
            </a:r>
            <a:r>
              <a:rPr lang="mr-IN" sz="2800" dirty="0"/>
              <a:t>–</a:t>
            </a:r>
            <a:r>
              <a:rPr lang="it-IT" sz="2800" dirty="0"/>
              <a:t> </a:t>
            </a:r>
            <a:r>
              <a:rPr lang="it-IT" sz="2800" dirty="0" err="1"/>
              <a:t>Atom</a:t>
            </a:r>
            <a:r>
              <a:rPr lang="it-IT" sz="2800" dirty="0"/>
              <a:t>, piccoli set di tipi primitivi (numeri, stringhe, </a:t>
            </a:r>
            <a:r>
              <a:rPr lang="it-IT" sz="2800" dirty="0" err="1"/>
              <a:t>bool</a:t>
            </a:r>
            <a:r>
              <a:rPr lang="it-IT" sz="2800" dirty="0"/>
              <a:t>)</a:t>
            </a:r>
          </a:p>
          <a:p>
            <a:pPr lvl="1"/>
            <a:r>
              <a:rPr lang="it-IT" sz="2800" dirty="0" err="1"/>
              <a:t>R</a:t>
            </a:r>
            <a:r>
              <a:rPr lang="it-IT" sz="2800" dirty="0"/>
              <a:t> </a:t>
            </a:r>
            <a:r>
              <a:rPr lang="mr-IN" sz="2800" dirty="0"/>
              <a:t>–</a:t>
            </a:r>
            <a:r>
              <a:rPr lang="it-IT" sz="2800" dirty="0"/>
              <a:t> Record, strutture fatte di </a:t>
            </a:r>
            <a:r>
              <a:rPr lang="it-IT" sz="2800" dirty="0" err="1"/>
              <a:t>Atom</a:t>
            </a:r>
            <a:endParaRPr lang="it-IT" sz="2800" dirty="0"/>
          </a:p>
          <a:p>
            <a:pPr lvl="1"/>
            <a:r>
              <a:rPr lang="it-IT" sz="2800" dirty="0" err="1"/>
              <a:t>S</a:t>
            </a:r>
            <a:r>
              <a:rPr lang="it-IT" sz="2800" dirty="0"/>
              <a:t> </a:t>
            </a:r>
            <a:r>
              <a:rPr lang="mr-IN" sz="2800" dirty="0"/>
              <a:t>–</a:t>
            </a:r>
            <a:r>
              <a:rPr lang="it-IT" sz="2800" dirty="0"/>
              <a:t> Sequenze, array di </a:t>
            </a:r>
            <a:r>
              <a:rPr lang="it-IT" sz="2800" dirty="0" err="1"/>
              <a:t>Atom</a:t>
            </a:r>
            <a:r>
              <a:rPr lang="it-IT" sz="2800" dirty="0"/>
              <a:t>, record o sequenze stesse</a:t>
            </a:r>
          </a:p>
          <a:p>
            <a:r>
              <a:rPr lang="it-IT" sz="3200" dirty="0"/>
              <a:t>Trasformazione implicita del dato su ARS</a:t>
            </a:r>
          </a:p>
          <a:p>
            <a:r>
              <a:rPr lang="it-IT" sz="3200" dirty="0"/>
              <a:t>Core data model rappresentabile in JSON</a:t>
            </a:r>
          </a:p>
        </p:txBody>
      </p:sp>
    </p:spTree>
    <p:extLst>
      <p:ext uri="{BB962C8B-B14F-4D97-AF65-F5344CB8AC3E}">
        <p14:creationId xmlns:p14="http://schemas.microsoft.com/office/powerpoint/2010/main" val="9519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animEffect transition="in" filter="fade">
                                      <p:cBhvr>
                                        <p:cTn id="15" dur="500"/>
                                        <p:tgtEl>
                                          <p:spTgt spid="1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xEl>
                                              <p:pRg st="3" end="3"/>
                                            </p:txEl>
                                          </p:spTgt>
                                        </p:tgtEl>
                                        <p:attrNameLst>
                                          <p:attrName>style.visibility</p:attrName>
                                        </p:attrNameLst>
                                      </p:cBhvr>
                                      <p:to>
                                        <p:strVal val="visible"/>
                                      </p:to>
                                    </p:set>
                                    <p:animEffect transition="in" filter="fade">
                                      <p:cBhvr>
                                        <p:cTn id="18" dur="500"/>
                                        <p:tgtEl>
                                          <p:spTgt spid="19">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xEl>
                                              <p:pRg st="4" end="4"/>
                                            </p:txEl>
                                          </p:spTgt>
                                        </p:tgtEl>
                                        <p:attrNameLst>
                                          <p:attrName>style.visibility</p:attrName>
                                        </p:attrNameLst>
                                      </p:cBhvr>
                                      <p:to>
                                        <p:strVal val="visible"/>
                                      </p:to>
                                    </p:set>
                                    <p:animEffect transition="in" filter="fade">
                                      <p:cBhvr>
                                        <p:cTn id="21" dur="500"/>
                                        <p:tgtEl>
                                          <p:spTgt spid="1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xEl>
                                              <p:pRg st="5" end="5"/>
                                            </p:txEl>
                                          </p:spTgt>
                                        </p:tgtEl>
                                        <p:attrNameLst>
                                          <p:attrName>style.visibility</p:attrName>
                                        </p:attrNameLst>
                                      </p:cBhvr>
                                      <p:to>
                                        <p:strVal val="visible"/>
                                      </p:to>
                                    </p:set>
                                    <p:animEffect transition="in" filter="fade">
                                      <p:cBhvr>
                                        <p:cTn id="26" dur="500"/>
                                        <p:tgtEl>
                                          <p:spTgt spid="19">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xEl>
                                              <p:pRg st="6" end="6"/>
                                            </p:txEl>
                                          </p:spTgt>
                                        </p:tgtEl>
                                        <p:attrNameLst>
                                          <p:attrName>style.visibility</p:attrName>
                                        </p:attrNameLst>
                                      </p:cBhvr>
                                      <p:to>
                                        <p:strVal val="visible"/>
                                      </p:to>
                                    </p:set>
                                    <p:animEffect transition="in" filter="fade">
                                      <p:cBhvr>
                                        <p:cTn id="31"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err="1"/>
              <a:t>Caratteristiche</a:t>
            </a:r>
            <a:endParaRPr lang="en-US" dirty="0"/>
          </a:p>
        </p:txBody>
      </p:sp>
      <p:sp>
        <p:nvSpPr>
          <p:cNvPr id="19" name="Content Placeholder 18"/>
          <p:cNvSpPr>
            <a:spLocks noGrp="1"/>
          </p:cNvSpPr>
          <p:nvPr>
            <p:ph idx="1"/>
          </p:nvPr>
        </p:nvSpPr>
        <p:spPr>
          <a:xfrm>
            <a:off x="360125" y="1439813"/>
            <a:ext cx="10800000" cy="4680000"/>
          </a:xfrm>
        </p:spPr>
        <p:txBody>
          <a:bodyPr>
            <a:normAutofit/>
          </a:bodyPr>
          <a:lstStyle/>
          <a:p>
            <a:r>
              <a:rPr lang="it-IT" sz="3200" dirty="0"/>
              <a:t>Rispetta il CAP </a:t>
            </a:r>
            <a:r>
              <a:rPr lang="it-IT" sz="3200" dirty="0" err="1"/>
              <a:t>theorem</a:t>
            </a:r>
            <a:r>
              <a:rPr lang="it-IT" sz="3200" dirty="0"/>
              <a:t>? No, una sua estensione.</a:t>
            </a:r>
          </a:p>
          <a:p>
            <a:endParaRPr lang="it-IT" sz="1400" dirty="0"/>
          </a:p>
          <a:p>
            <a:pPr algn="ctr"/>
            <a:r>
              <a:rPr lang="it-IT" sz="3200" b="1" dirty="0"/>
              <a:t>PACELC (“Pass-</a:t>
            </a:r>
            <a:r>
              <a:rPr lang="it-IT" sz="3200" b="1" dirty="0" err="1"/>
              <a:t>Elk</a:t>
            </a:r>
            <a:r>
              <a:rPr lang="it-IT" sz="3200" b="1" dirty="0"/>
              <a:t>”)</a:t>
            </a:r>
          </a:p>
          <a:p>
            <a:pPr algn="ctr"/>
            <a:r>
              <a:rPr lang="it-IT" sz="2800" i="1" dirty="0">
                <a:solidFill>
                  <a:schemeClr val="bg2">
                    <a:lumMod val="50000"/>
                  </a:schemeClr>
                </a:solidFill>
              </a:rPr>
              <a:t>“in case of network </a:t>
            </a:r>
            <a:r>
              <a:rPr lang="it-IT" sz="2800" i="1" dirty="0" err="1">
                <a:solidFill>
                  <a:schemeClr val="bg2">
                    <a:lumMod val="50000"/>
                  </a:schemeClr>
                </a:solidFill>
              </a:rPr>
              <a:t>partitioning</a:t>
            </a:r>
            <a:r>
              <a:rPr lang="it-IT" sz="2800" i="1" dirty="0">
                <a:solidFill>
                  <a:schemeClr val="bg2">
                    <a:lumMod val="50000"/>
                  </a:schemeClr>
                </a:solidFill>
              </a:rPr>
              <a:t> (</a:t>
            </a:r>
            <a:r>
              <a:rPr lang="it-IT" sz="2800" i="1" dirty="0" err="1">
                <a:solidFill>
                  <a:schemeClr val="bg2">
                    <a:lumMod val="50000"/>
                  </a:schemeClr>
                </a:solidFill>
              </a:rPr>
              <a:t>P</a:t>
            </a:r>
            <a:r>
              <a:rPr lang="it-IT" sz="2800" i="1" dirty="0">
                <a:solidFill>
                  <a:schemeClr val="bg2">
                    <a:lumMod val="50000"/>
                  </a:schemeClr>
                </a:solidFill>
              </a:rPr>
              <a:t>) in a distributed computer </a:t>
            </a:r>
            <a:r>
              <a:rPr lang="it-IT" sz="2800" i="1" dirty="0" err="1">
                <a:solidFill>
                  <a:schemeClr val="bg2">
                    <a:lumMod val="50000"/>
                  </a:schemeClr>
                </a:solidFill>
              </a:rPr>
              <a:t>system</a:t>
            </a:r>
            <a:r>
              <a:rPr lang="it-IT" sz="2800" i="1" dirty="0">
                <a:solidFill>
                  <a:schemeClr val="bg2">
                    <a:lumMod val="50000"/>
                  </a:schemeClr>
                </a:solidFill>
              </a:rPr>
              <a:t>, </a:t>
            </a:r>
            <a:r>
              <a:rPr lang="it-IT" sz="2800" i="1" dirty="0" err="1">
                <a:solidFill>
                  <a:schemeClr val="bg2">
                    <a:lumMod val="50000"/>
                  </a:schemeClr>
                </a:solidFill>
              </a:rPr>
              <a:t>one</a:t>
            </a:r>
            <a:r>
              <a:rPr lang="it-IT" sz="2800" i="1" dirty="0">
                <a:solidFill>
                  <a:schemeClr val="bg2">
                    <a:lumMod val="50000"/>
                  </a:schemeClr>
                </a:solidFill>
              </a:rPr>
              <a:t> </a:t>
            </a:r>
            <a:r>
              <a:rPr lang="it-IT" sz="2800" i="1" dirty="0" err="1">
                <a:solidFill>
                  <a:schemeClr val="bg2">
                    <a:lumMod val="50000"/>
                  </a:schemeClr>
                </a:solidFill>
              </a:rPr>
              <a:t>has</a:t>
            </a:r>
            <a:r>
              <a:rPr lang="it-IT" sz="2800" i="1" dirty="0">
                <a:solidFill>
                  <a:schemeClr val="bg2">
                    <a:lumMod val="50000"/>
                  </a:schemeClr>
                </a:solidFill>
              </a:rPr>
              <a:t> to </a:t>
            </a:r>
            <a:r>
              <a:rPr lang="it-IT" sz="2800" i="1" dirty="0" err="1">
                <a:solidFill>
                  <a:schemeClr val="bg2">
                    <a:lumMod val="50000"/>
                  </a:schemeClr>
                </a:solidFill>
              </a:rPr>
              <a:t>choose</a:t>
            </a:r>
            <a:r>
              <a:rPr lang="it-IT" sz="2800" i="1" dirty="0">
                <a:solidFill>
                  <a:schemeClr val="bg2">
                    <a:lumMod val="50000"/>
                  </a:schemeClr>
                </a:solidFill>
              </a:rPr>
              <a:t> </a:t>
            </a:r>
            <a:r>
              <a:rPr lang="it-IT" sz="2800" i="1" dirty="0" err="1">
                <a:solidFill>
                  <a:schemeClr val="bg2">
                    <a:lumMod val="50000"/>
                  </a:schemeClr>
                </a:solidFill>
              </a:rPr>
              <a:t>between</a:t>
            </a:r>
            <a:r>
              <a:rPr lang="it-IT" sz="2800" i="1" dirty="0">
                <a:solidFill>
                  <a:schemeClr val="bg2">
                    <a:lumMod val="50000"/>
                  </a:schemeClr>
                </a:solidFill>
              </a:rPr>
              <a:t> </a:t>
            </a:r>
            <a:r>
              <a:rPr lang="it-IT" sz="2800" i="1" dirty="0" err="1">
                <a:solidFill>
                  <a:schemeClr val="bg2">
                    <a:lumMod val="50000"/>
                  </a:schemeClr>
                </a:solidFill>
              </a:rPr>
              <a:t>availability</a:t>
            </a:r>
            <a:r>
              <a:rPr lang="it-IT" sz="2800" i="1" dirty="0">
                <a:solidFill>
                  <a:schemeClr val="bg2">
                    <a:lumMod val="50000"/>
                  </a:schemeClr>
                </a:solidFill>
              </a:rPr>
              <a:t> (A) and </a:t>
            </a:r>
            <a:r>
              <a:rPr lang="it-IT" sz="2800" i="1" dirty="0" err="1">
                <a:solidFill>
                  <a:schemeClr val="bg2">
                    <a:lumMod val="50000"/>
                  </a:schemeClr>
                </a:solidFill>
              </a:rPr>
              <a:t>consistency</a:t>
            </a:r>
            <a:r>
              <a:rPr lang="it-IT" sz="2800" i="1" dirty="0">
                <a:solidFill>
                  <a:schemeClr val="bg2">
                    <a:lumMod val="50000"/>
                  </a:schemeClr>
                </a:solidFill>
              </a:rPr>
              <a:t> (C) (</a:t>
            </a:r>
            <a:r>
              <a:rPr lang="it-IT" sz="2800" i="1" dirty="0" err="1">
                <a:solidFill>
                  <a:schemeClr val="bg2">
                    <a:lumMod val="50000"/>
                  </a:schemeClr>
                </a:solidFill>
              </a:rPr>
              <a:t>as</a:t>
            </a:r>
            <a:r>
              <a:rPr lang="it-IT" sz="2800" i="1" dirty="0">
                <a:solidFill>
                  <a:schemeClr val="bg2">
                    <a:lumMod val="50000"/>
                  </a:schemeClr>
                </a:solidFill>
              </a:rPr>
              <a:t> per the CAP </a:t>
            </a:r>
            <a:r>
              <a:rPr lang="it-IT" sz="2800" i="1" dirty="0" err="1">
                <a:solidFill>
                  <a:schemeClr val="bg2">
                    <a:lumMod val="50000"/>
                  </a:schemeClr>
                </a:solidFill>
              </a:rPr>
              <a:t>theorem</a:t>
            </a:r>
            <a:r>
              <a:rPr lang="it-IT" sz="2800" i="1" dirty="0">
                <a:solidFill>
                  <a:schemeClr val="bg2">
                    <a:lumMod val="50000"/>
                  </a:schemeClr>
                </a:solidFill>
              </a:rPr>
              <a:t>), </a:t>
            </a:r>
            <a:r>
              <a:rPr lang="it-IT" sz="2800" i="1" dirty="0" err="1">
                <a:solidFill>
                  <a:schemeClr val="bg2">
                    <a:lumMod val="50000"/>
                  </a:schemeClr>
                </a:solidFill>
              </a:rPr>
              <a:t>but</a:t>
            </a:r>
            <a:r>
              <a:rPr lang="it-IT" sz="2800" i="1" dirty="0">
                <a:solidFill>
                  <a:schemeClr val="bg2">
                    <a:lumMod val="50000"/>
                  </a:schemeClr>
                </a:solidFill>
              </a:rPr>
              <a:t> else (E), </a:t>
            </a:r>
            <a:r>
              <a:rPr lang="it-IT" sz="2800" i="1" dirty="0" err="1">
                <a:solidFill>
                  <a:schemeClr val="bg2">
                    <a:lumMod val="50000"/>
                  </a:schemeClr>
                </a:solidFill>
              </a:rPr>
              <a:t>even</a:t>
            </a:r>
            <a:r>
              <a:rPr lang="it-IT" sz="2800" i="1" dirty="0">
                <a:solidFill>
                  <a:schemeClr val="bg2">
                    <a:lumMod val="50000"/>
                  </a:schemeClr>
                </a:solidFill>
              </a:rPr>
              <a:t> </a:t>
            </a:r>
            <a:r>
              <a:rPr lang="it-IT" sz="2800" i="1" dirty="0" err="1">
                <a:solidFill>
                  <a:schemeClr val="bg2">
                    <a:lumMod val="50000"/>
                  </a:schemeClr>
                </a:solidFill>
              </a:rPr>
              <a:t>when</a:t>
            </a:r>
            <a:r>
              <a:rPr lang="it-IT" sz="2800" i="1" dirty="0">
                <a:solidFill>
                  <a:schemeClr val="bg2">
                    <a:lumMod val="50000"/>
                  </a:schemeClr>
                </a:solidFill>
              </a:rPr>
              <a:t> the </a:t>
            </a:r>
            <a:r>
              <a:rPr lang="it-IT" sz="2800" i="1" dirty="0" err="1">
                <a:solidFill>
                  <a:schemeClr val="bg2">
                    <a:lumMod val="50000"/>
                  </a:schemeClr>
                </a:solidFill>
              </a:rPr>
              <a:t>system</a:t>
            </a:r>
            <a:r>
              <a:rPr lang="it-IT" sz="2800" i="1" dirty="0">
                <a:solidFill>
                  <a:schemeClr val="bg2">
                    <a:lumMod val="50000"/>
                  </a:schemeClr>
                </a:solidFill>
              </a:rPr>
              <a:t> </a:t>
            </a:r>
            <a:r>
              <a:rPr lang="it-IT" sz="2800" i="1" dirty="0" err="1">
                <a:solidFill>
                  <a:schemeClr val="bg2">
                    <a:lumMod val="50000"/>
                  </a:schemeClr>
                </a:solidFill>
              </a:rPr>
              <a:t>is</a:t>
            </a:r>
            <a:r>
              <a:rPr lang="it-IT" sz="2800" i="1" dirty="0">
                <a:solidFill>
                  <a:schemeClr val="bg2">
                    <a:lumMod val="50000"/>
                  </a:schemeClr>
                </a:solidFill>
              </a:rPr>
              <a:t> </a:t>
            </a:r>
            <a:r>
              <a:rPr lang="it-IT" sz="2800" i="1" dirty="0" err="1">
                <a:solidFill>
                  <a:schemeClr val="bg2">
                    <a:lumMod val="50000"/>
                  </a:schemeClr>
                </a:solidFill>
              </a:rPr>
              <a:t>running</a:t>
            </a:r>
            <a:r>
              <a:rPr lang="it-IT" sz="2800" i="1" dirty="0">
                <a:solidFill>
                  <a:schemeClr val="bg2">
                    <a:lumMod val="50000"/>
                  </a:schemeClr>
                </a:solidFill>
              </a:rPr>
              <a:t> </a:t>
            </a:r>
            <a:r>
              <a:rPr lang="it-IT" sz="2800" i="1" dirty="0" err="1">
                <a:solidFill>
                  <a:schemeClr val="bg2">
                    <a:lumMod val="50000"/>
                  </a:schemeClr>
                </a:solidFill>
              </a:rPr>
              <a:t>normally</a:t>
            </a:r>
            <a:r>
              <a:rPr lang="it-IT" sz="2800" i="1" dirty="0">
                <a:solidFill>
                  <a:schemeClr val="bg2">
                    <a:lumMod val="50000"/>
                  </a:schemeClr>
                </a:solidFill>
              </a:rPr>
              <a:t> in the </a:t>
            </a:r>
            <a:r>
              <a:rPr lang="it-IT" sz="2800" i="1" dirty="0" err="1">
                <a:solidFill>
                  <a:schemeClr val="bg2">
                    <a:lumMod val="50000"/>
                  </a:schemeClr>
                </a:solidFill>
              </a:rPr>
              <a:t>absence</a:t>
            </a:r>
            <a:r>
              <a:rPr lang="it-IT" sz="2800" i="1" dirty="0">
                <a:solidFill>
                  <a:schemeClr val="bg2">
                    <a:lumMod val="50000"/>
                  </a:schemeClr>
                </a:solidFill>
              </a:rPr>
              <a:t> of </a:t>
            </a:r>
            <a:r>
              <a:rPr lang="it-IT" sz="2800" i="1" dirty="0" err="1">
                <a:solidFill>
                  <a:schemeClr val="bg2">
                    <a:lumMod val="50000"/>
                  </a:schemeClr>
                </a:solidFill>
              </a:rPr>
              <a:t>partitions</a:t>
            </a:r>
            <a:r>
              <a:rPr lang="it-IT" sz="2800" i="1" dirty="0">
                <a:solidFill>
                  <a:schemeClr val="bg2">
                    <a:lumMod val="50000"/>
                  </a:schemeClr>
                </a:solidFill>
              </a:rPr>
              <a:t>, </a:t>
            </a:r>
            <a:r>
              <a:rPr lang="it-IT" sz="2800" i="1" dirty="0" err="1">
                <a:solidFill>
                  <a:schemeClr val="bg2">
                    <a:lumMod val="50000"/>
                  </a:schemeClr>
                </a:solidFill>
              </a:rPr>
              <a:t>one</a:t>
            </a:r>
            <a:r>
              <a:rPr lang="it-IT" sz="2800" i="1" dirty="0">
                <a:solidFill>
                  <a:schemeClr val="bg2">
                    <a:lumMod val="50000"/>
                  </a:schemeClr>
                </a:solidFill>
              </a:rPr>
              <a:t> </a:t>
            </a:r>
            <a:r>
              <a:rPr lang="it-IT" sz="2800" i="1" dirty="0" err="1">
                <a:solidFill>
                  <a:schemeClr val="bg2">
                    <a:lumMod val="50000"/>
                  </a:schemeClr>
                </a:solidFill>
              </a:rPr>
              <a:t>has</a:t>
            </a:r>
            <a:r>
              <a:rPr lang="it-IT" sz="2800" i="1" dirty="0">
                <a:solidFill>
                  <a:schemeClr val="bg2">
                    <a:lumMod val="50000"/>
                  </a:schemeClr>
                </a:solidFill>
              </a:rPr>
              <a:t> to </a:t>
            </a:r>
            <a:r>
              <a:rPr lang="it-IT" sz="2800" i="1" dirty="0" err="1">
                <a:solidFill>
                  <a:schemeClr val="bg2">
                    <a:lumMod val="50000"/>
                  </a:schemeClr>
                </a:solidFill>
              </a:rPr>
              <a:t>choose</a:t>
            </a:r>
            <a:r>
              <a:rPr lang="it-IT" sz="2800" i="1" dirty="0">
                <a:solidFill>
                  <a:schemeClr val="bg2">
                    <a:lumMod val="50000"/>
                  </a:schemeClr>
                </a:solidFill>
              </a:rPr>
              <a:t> </a:t>
            </a:r>
            <a:r>
              <a:rPr lang="it-IT" sz="2800" i="1" dirty="0" err="1">
                <a:solidFill>
                  <a:schemeClr val="bg2">
                    <a:lumMod val="50000"/>
                  </a:schemeClr>
                </a:solidFill>
              </a:rPr>
              <a:t>between</a:t>
            </a:r>
            <a:r>
              <a:rPr lang="it-IT" sz="2800" i="1" dirty="0">
                <a:solidFill>
                  <a:schemeClr val="bg2">
                    <a:lumMod val="50000"/>
                  </a:schemeClr>
                </a:solidFill>
              </a:rPr>
              <a:t> </a:t>
            </a:r>
            <a:r>
              <a:rPr lang="it-IT" sz="2800" i="1" dirty="0" err="1">
                <a:solidFill>
                  <a:schemeClr val="bg2">
                    <a:lumMod val="50000"/>
                  </a:schemeClr>
                </a:solidFill>
              </a:rPr>
              <a:t>latency</a:t>
            </a:r>
            <a:r>
              <a:rPr lang="it-IT" sz="2800" i="1" dirty="0">
                <a:solidFill>
                  <a:schemeClr val="bg2">
                    <a:lumMod val="50000"/>
                  </a:schemeClr>
                </a:solidFill>
              </a:rPr>
              <a:t> (L) and </a:t>
            </a:r>
            <a:r>
              <a:rPr lang="it-IT" sz="2800" i="1" dirty="0" err="1">
                <a:solidFill>
                  <a:schemeClr val="bg2">
                    <a:lumMod val="50000"/>
                  </a:schemeClr>
                </a:solidFill>
              </a:rPr>
              <a:t>consistency</a:t>
            </a:r>
            <a:r>
              <a:rPr lang="it-IT" sz="2800" i="1" dirty="0">
                <a:solidFill>
                  <a:schemeClr val="bg2">
                    <a:lumMod val="50000"/>
                  </a:schemeClr>
                </a:solidFill>
              </a:rPr>
              <a:t> (C).”</a:t>
            </a:r>
          </a:p>
          <a:p>
            <a:pPr algn="ctr"/>
            <a:endParaRPr lang="it-IT" dirty="0">
              <a:solidFill>
                <a:schemeClr val="bg2">
                  <a:lumMod val="50000"/>
                </a:schemeClr>
              </a:solidFill>
            </a:endParaRPr>
          </a:p>
        </p:txBody>
      </p:sp>
    </p:spTree>
    <p:extLst>
      <p:ext uri="{BB962C8B-B14F-4D97-AF65-F5344CB8AC3E}">
        <p14:creationId xmlns:p14="http://schemas.microsoft.com/office/powerpoint/2010/main" val="17284553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2" end="2"/>
                                            </p:txEl>
                                          </p:spTgt>
                                        </p:tgtEl>
                                        <p:attrNameLst>
                                          <p:attrName>style.visibility</p:attrName>
                                        </p:attrNameLst>
                                      </p:cBhvr>
                                      <p:to>
                                        <p:strVal val="visible"/>
                                      </p:to>
                                    </p:set>
                                    <p:animEffect transition="in" filter="fade">
                                      <p:cBhvr>
                                        <p:cTn id="12" dur="500"/>
                                        <p:tgtEl>
                                          <p:spTgt spid="19">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animEffect transition="in" filter="fade">
                                      <p:cBhvr>
                                        <p:cTn id="15" dur="500"/>
                                        <p:tgtEl>
                                          <p:spTgt spid="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12918</TotalTime>
  <Words>1822</Words>
  <Application>Microsoft Macintosh PowerPoint</Application>
  <PresentationFormat>Custom</PresentationFormat>
  <Paragraphs>385</Paragraphs>
  <Slides>51</Slides>
  <Notes>30</Notes>
  <HiddenSlides>4</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8" baseType="lpstr">
      <vt:lpstr>Arial</vt:lpstr>
      <vt:lpstr>Calibri</vt:lpstr>
      <vt:lpstr>Lucida Console</vt:lpstr>
      <vt:lpstr>Segoe UI</vt:lpstr>
      <vt:lpstr>Wingdings</vt:lpstr>
      <vt:lpstr>SQLSatOslo 2016</vt:lpstr>
      <vt:lpstr>Image</vt:lpstr>
      <vt:lpstr> Deep space Cosmos DB</vt:lpstr>
      <vt:lpstr>Sponsor</vt:lpstr>
      <vt:lpstr>Organizzatori</vt:lpstr>
      <vt:lpstr>     Introduzione</vt:lpstr>
      <vt:lpstr>Introduzione</vt:lpstr>
      <vt:lpstr>C’era una volta…</vt:lpstr>
      <vt:lpstr>     Caratteristiche e funzionalità</vt:lpstr>
      <vt:lpstr>Caratteristiche</vt:lpstr>
      <vt:lpstr>Caratteristiche</vt:lpstr>
      <vt:lpstr>Resource Model</vt:lpstr>
      <vt:lpstr>Resource Model</vt:lpstr>
      <vt:lpstr>Multi-model</vt:lpstr>
      <vt:lpstr>Multi-API</vt:lpstr>
      <vt:lpstr>Indicizzazione</vt:lpstr>
      <vt:lpstr>Partizionamento orizzontale</vt:lpstr>
      <vt:lpstr>Distribuzione globale, subito</vt:lpstr>
      <vt:lpstr>System Design</vt:lpstr>
      <vt:lpstr>Bassa latenza @ p99</vt:lpstr>
      <vt:lpstr>     Consistenza</vt:lpstr>
      <vt:lpstr>Consistenza</vt:lpstr>
      <vt:lpstr>Coerenza</vt:lpstr>
      <vt:lpstr>Demo Panoramica da Portale</vt:lpstr>
      <vt:lpstr>     Sicurezza</vt:lpstr>
      <vt:lpstr>Sicurezza – dati</vt:lpstr>
      <vt:lpstr>Sicurezza – rete e connessioni</vt:lpstr>
      <vt:lpstr>Compliance</vt:lpstr>
      <vt:lpstr>     Time to live</vt:lpstr>
      <vt:lpstr>TTL – raccolte</vt:lpstr>
      <vt:lpstr>TTL – documenti</vt:lpstr>
      <vt:lpstr>     Prezzi e consumi</vt:lpstr>
      <vt:lpstr>Unità richiesta</vt:lpstr>
      <vt:lpstr>Unità richiesta</vt:lpstr>
      <vt:lpstr>Throughput</vt:lpstr>
      <vt:lpstr>Throughput</vt:lpstr>
      <vt:lpstr>Throughput</vt:lpstr>
      <vt:lpstr>Throughput</vt:lpstr>
      <vt:lpstr>Throughput</vt:lpstr>
      <vt:lpstr>Demo Creazione di un’app</vt:lpstr>
      <vt:lpstr>     Casi d’uso</vt:lpstr>
      <vt:lpstr>IOT</vt:lpstr>
      <vt:lpstr>Personalizzazione</vt:lpstr>
      <vt:lpstr>Giochi</vt:lpstr>
      <vt:lpstr>E ancora…</vt:lpstr>
      <vt:lpstr>     Per chiudere</vt:lpstr>
      <vt:lpstr>Ed io, che avevo un account DocumentDB?</vt:lpstr>
      <vt:lpstr>E la programmabilità?</vt:lpstr>
      <vt:lpstr>Consigli</vt:lpstr>
      <vt:lpstr>Conclusioni</vt:lpstr>
      <vt:lpstr>Conclusioni</vt:lpstr>
      <vt:lpstr>Risorse</vt:lpstr>
      <vt:lpstr>PowerPoint Presentation</vt:lpstr>
    </vt:vector>
  </TitlesOfParts>
  <Company>Revealed Design, LLC</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Alessandro Alpi</cp:lastModifiedBy>
  <cp:revision>230</cp:revision>
  <dcterms:created xsi:type="dcterms:W3CDTF">2011-08-19T20:30:49Z</dcterms:created>
  <dcterms:modified xsi:type="dcterms:W3CDTF">2017-11-18T21:08:01Z</dcterms:modified>
</cp:coreProperties>
</file>